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39"/>
  </p:notesMasterIdLst>
  <p:sldIdLst>
    <p:sldId id="256" r:id="rId2"/>
    <p:sldId id="257" r:id="rId3"/>
    <p:sldId id="277" r:id="rId4"/>
    <p:sldId id="258" r:id="rId5"/>
    <p:sldId id="259" r:id="rId6"/>
    <p:sldId id="286" r:id="rId7"/>
    <p:sldId id="290" r:id="rId8"/>
    <p:sldId id="280" r:id="rId9"/>
    <p:sldId id="287" r:id="rId10"/>
    <p:sldId id="288" r:id="rId11"/>
    <p:sldId id="279" r:id="rId12"/>
    <p:sldId id="289" r:id="rId13"/>
    <p:sldId id="291" r:id="rId14"/>
    <p:sldId id="292" r:id="rId15"/>
    <p:sldId id="260" r:id="rId16"/>
    <p:sldId id="262" r:id="rId17"/>
    <p:sldId id="263" r:id="rId18"/>
    <p:sldId id="264" r:id="rId19"/>
    <p:sldId id="266" r:id="rId20"/>
    <p:sldId id="267" r:id="rId21"/>
    <p:sldId id="261" r:id="rId22"/>
    <p:sldId id="268" r:id="rId23"/>
    <p:sldId id="294" r:id="rId24"/>
    <p:sldId id="293" r:id="rId25"/>
    <p:sldId id="269" r:id="rId26"/>
    <p:sldId id="270" r:id="rId27"/>
    <p:sldId id="271" r:id="rId28"/>
    <p:sldId id="272" r:id="rId29"/>
    <p:sldId id="285" r:id="rId30"/>
    <p:sldId id="295" r:id="rId31"/>
    <p:sldId id="296" r:id="rId32"/>
    <p:sldId id="281" r:id="rId33"/>
    <p:sldId id="282" r:id="rId34"/>
    <p:sldId id="283" r:id="rId35"/>
    <p:sldId id="284" r:id="rId36"/>
    <p:sldId id="275" r:id="rId37"/>
    <p:sldId id="29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62" autoAdjust="0"/>
  </p:normalViewPr>
  <p:slideViewPr>
    <p:cSldViewPr snapToGrid="0">
      <p:cViewPr varScale="1">
        <p:scale>
          <a:sx n="60" d="100"/>
          <a:sy n="60" d="100"/>
        </p:scale>
        <p:origin x="152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AFDAF-2B5E-4DBB-AA5C-6980AFD92109}"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17EBB-3585-4B9D-B1E4-CBCF1B07196D}" type="slidenum">
              <a:rPr lang="en-IN" smtClean="0"/>
              <a:t>‹#›</a:t>
            </a:fld>
            <a:endParaRPr lang="en-IN"/>
          </a:p>
        </p:txBody>
      </p:sp>
    </p:spTree>
    <p:extLst>
      <p:ext uri="{BB962C8B-B14F-4D97-AF65-F5344CB8AC3E}">
        <p14:creationId xmlns:p14="http://schemas.microsoft.com/office/powerpoint/2010/main" val="1976132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B17EBB-3585-4B9D-B1E4-CBCF1B07196D}" type="slidenum">
              <a:rPr lang="en-IN" smtClean="0"/>
              <a:t>1</a:t>
            </a:fld>
            <a:endParaRPr lang="en-IN"/>
          </a:p>
        </p:txBody>
      </p:sp>
    </p:spTree>
    <p:extLst>
      <p:ext uri="{BB962C8B-B14F-4D97-AF65-F5344CB8AC3E}">
        <p14:creationId xmlns:p14="http://schemas.microsoft.com/office/powerpoint/2010/main" val="341879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Air quality has worsened due to rapid industrialization and urbanization, posing health and environmental risks. To predict air pollution, models use maximum temperature and absolute humidity as factors. This suggests that tackling rising temperature and humidity can help reduce pollution. High levels of NOx, a pollutant, are linked to high temperatures. Under-forecasting temperature indicates global warming. Regulations must consider these factors to be effective and encourage compliance.</a:t>
            </a:r>
            <a:endParaRPr lang="en-IN" dirty="0"/>
          </a:p>
        </p:txBody>
      </p:sp>
      <p:sp>
        <p:nvSpPr>
          <p:cNvPr id="4" name="Slide Number Placeholder 3"/>
          <p:cNvSpPr>
            <a:spLocks noGrp="1"/>
          </p:cNvSpPr>
          <p:nvPr>
            <p:ph type="sldNum" sz="quarter" idx="5"/>
          </p:nvPr>
        </p:nvSpPr>
        <p:spPr/>
        <p:txBody>
          <a:bodyPr/>
          <a:lstStyle/>
          <a:p>
            <a:fld id="{63B17EBB-3585-4B9D-B1E4-CBCF1B07196D}" type="slidenum">
              <a:rPr lang="en-IN" smtClean="0"/>
              <a:t>2</a:t>
            </a:fld>
            <a:endParaRPr lang="en-IN"/>
          </a:p>
        </p:txBody>
      </p:sp>
    </p:spTree>
    <p:extLst>
      <p:ext uri="{BB962C8B-B14F-4D97-AF65-F5344CB8AC3E}">
        <p14:creationId xmlns:p14="http://schemas.microsoft.com/office/powerpoint/2010/main" val="381420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Gas test analyser has been installed in btw the city, hence we have not considered variables from the arbitrary unit. ( every city has arbitrary unit, which detects the air quality , generally these arbitrary units are away from the city, hence there are chances of manipulation in the data).</a:t>
            </a:r>
            <a:r>
              <a:rPr lang="en-US" dirty="0"/>
              <a:t> </a:t>
            </a:r>
            <a:endParaRPr lang="en-IN" dirty="0"/>
          </a:p>
        </p:txBody>
      </p:sp>
      <p:sp>
        <p:nvSpPr>
          <p:cNvPr id="4" name="Slide Number Placeholder 3"/>
          <p:cNvSpPr>
            <a:spLocks noGrp="1"/>
          </p:cNvSpPr>
          <p:nvPr>
            <p:ph type="sldNum" sz="quarter" idx="5"/>
          </p:nvPr>
        </p:nvSpPr>
        <p:spPr/>
        <p:txBody>
          <a:bodyPr/>
          <a:lstStyle/>
          <a:p>
            <a:fld id="{63B17EBB-3585-4B9D-B1E4-CBCF1B07196D}" type="slidenum">
              <a:rPr lang="en-IN" smtClean="0"/>
              <a:t>3</a:t>
            </a:fld>
            <a:endParaRPr lang="en-IN"/>
          </a:p>
        </p:txBody>
      </p:sp>
    </p:spTree>
    <p:extLst>
      <p:ext uri="{BB962C8B-B14F-4D97-AF65-F5344CB8AC3E}">
        <p14:creationId xmlns:p14="http://schemas.microsoft.com/office/powerpoint/2010/main" val="388784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Co,no2,nox- independent </a:t>
            </a:r>
            <a:r>
              <a:rPr lang="en-IN" dirty="0" err="1"/>
              <a:t>t,ah</a:t>
            </a:r>
            <a:r>
              <a:rPr lang="en-IN" dirty="0"/>
              <a:t>- dependent</a:t>
            </a:r>
          </a:p>
          <a:p>
            <a:r>
              <a:rPr lang="en-IN" dirty="0"/>
              <a:t>C6h6,nmhc,rh-these don’t have any impact hence removed them</a:t>
            </a:r>
          </a:p>
          <a:p>
            <a:r>
              <a:rPr lang="en-IN" dirty="0"/>
              <a:t>pt08,.s1,pt08.s2,s3,s4,s5 – arbitrary analyser hence removed them</a:t>
            </a:r>
          </a:p>
        </p:txBody>
      </p:sp>
      <p:sp>
        <p:nvSpPr>
          <p:cNvPr id="4" name="Slide Number Placeholder 3"/>
          <p:cNvSpPr>
            <a:spLocks noGrp="1"/>
          </p:cNvSpPr>
          <p:nvPr>
            <p:ph type="sldNum" sz="quarter" idx="5"/>
          </p:nvPr>
        </p:nvSpPr>
        <p:spPr/>
        <p:txBody>
          <a:bodyPr/>
          <a:lstStyle/>
          <a:p>
            <a:fld id="{63B17EBB-3585-4B9D-B1E4-CBCF1B07196D}" type="slidenum">
              <a:rPr lang="en-IN" smtClean="0"/>
              <a:t>6</a:t>
            </a:fld>
            <a:endParaRPr lang="en-IN"/>
          </a:p>
        </p:txBody>
      </p:sp>
    </p:spTree>
    <p:extLst>
      <p:ext uri="{BB962C8B-B14F-4D97-AF65-F5344CB8AC3E}">
        <p14:creationId xmlns:p14="http://schemas.microsoft.com/office/powerpoint/2010/main" val="3155625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B17EBB-3585-4B9D-B1E4-CBCF1B07196D}" type="slidenum">
              <a:rPr lang="en-IN" smtClean="0"/>
              <a:t>7</a:t>
            </a:fld>
            <a:endParaRPr lang="en-IN"/>
          </a:p>
        </p:txBody>
      </p:sp>
    </p:spTree>
    <p:extLst>
      <p:ext uri="{BB962C8B-B14F-4D97-AF65-F5344CB8AC3E}">
        <p14:creationId xmlns:p14="http://schemas.microsoft.com/office/powerpoint/2010/main" val="2508854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22DBEB-E12F-4CD3-99DD-C14ED3F54F71}"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225474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38713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593345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949A22B-8F47-4F7D-937A-5B5A0ECCEC3B}"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183248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2116888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22DBEB-E12F-4CD3-99DD-C14ED3F54F71}"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403596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22DBEB-E12F-4CD3-99DD-C14ED3F54F71}"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391956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22DBEB-E12F-4CD3-99DD-C14ED3F54F71}"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102602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022DBEB-E12F-4CD3-99DD-C14ED3F54F71}" type="datetimeFigureOut">
              <a:rPr lang="en-US" smtClean="0"/>
              <a:t>7/24/2024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949A22B-8F47-4F7D-937A-5B5A0ECCEC3B}" type="slidenum">
              <a:rPr lang="en-US" smtClean="0"/>
              <a:t>‹#›</a:t>
            </a:fld>
            <a:endParaRPr lang="en-US"/>
          </a:p>
        </p:txBody>
      </p:sp>
    </p:spTree>
    <p:extLst>
      <p:ext uri="{BB962C8B-B14F-4D97-AF65-F5344CB8AC3E}">
        <p14:creationId xmlns:p14="http://schemas.microsoft.com/office/powerpoint/2010/main" val="4670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22DBEB-E12F-4CD3-99DD-C14ED3F54F71}"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2729507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DBEB-E12F-4CD3-99DD-C14ED3F54F71}"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119179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48455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22DBEB-E12F-4CD3-99DD-C14ED3F54F71}" type="datetimeFigureOut">
              <a:rPr lang="en-US" smtClean="0"/>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14126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22DBEB-E12F-4CD3-99DD-C14ED3F54F71}"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260109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022DBEB-E12F-4CD3-99DD-C14ED3F54F71}" type="datetimeFigureOut">
              <a:rPr lang="en-US" smtClean="0"/>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02874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259959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22DBEB-E12F-4CD3-99DD-C14ED3F54F71}"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49A22B-8F47-4F7D-937A-5B5A0ECCEC3B}" type="slidenum">
              <a:rPr lang="en-US" smtClean="0"/>
              <a:t>‹#›</a:t>
            </a:fld>
            <a:endParaRPr lang="en-US"/>
          </a:p>
        </p:txBody>
      </p:sp>
    </p:spTree>
    <p:extLst>
      <p:ext uri="{BB962C8B-B14F-4D97-AF65-F5344CB8AC3E}">
        <p14:creationId xmlns:p14="http://schemas.microsoft.com/office/powerpoint/2010/main" val="3699418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22DBEB-E12F-4CD3-99DD-C14ED3F54F71}" type="datetimeFigureOut">
              <a:rPr lang="en-US" smtClean="0"/>
              <a:t>7/24/2024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949A22B-8F47-4F7D-937A-5B5A0ECCEC3B}" type="slidenum">
              <a:rPr lang="en-US" smtClean="0"/>
              <a:t>‹#›</a:t>
            </a:fld>
            <a:endParaRPr lang="en-US"/>
          </a:p>
        </p:txBody>
      </p:sp>
    </p:spTree>
    <p:extLst>
      <p:ext uri="{BB962C8B-B14F-4D97-AF65-F5344CB8AC3E}">
        <p14:creationId xmlns:p14="http://schemas.microsoft.com/office/powerpoint/2010/main" val="101698850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aayushkandpal/air-quality-time-series-data-uci?select=AirQualityUCI.xlsx"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730A2E4A-4E1D-41B9-AA0B-34724A7D9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32" name="Rectangle 1031">
              <a:extLst>
                <a:ext uri="{FF2B5EF4-FFF2-40B4-BE49-F238E27FC236}">
                  <a16:creationId xmlns:a16="http://schemas.microsoft.com/office/drawing/2014/main" id="{2F1C8607-2E83-4D84-B3BB-7D9A6161A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15AE8AB0-75CD-4FBB-B35D-77407AE7AD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35" name="Rectangle 1034">
            <a:extLst>
              <a:ext uri="{FF2B5EF4-FFF2-40B4-BE49-F238E27FC236}">
                <a16:creationId xmlns:a16="http://schemas.microsoft.com/office/drawing/2014/main" id="{149874F5-DD96-463A-8A6B-232E65C3A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107ED8-043D-9765-8F9D-B749E5F737C8}"/>
              </a:ext>
            </a:extLst>
          </p:cNvPr>
          <p:cNvSpPr>
            <a:spLocks noGrp="1"/>
          </p:cNvSpPr>
          <p:nvPr>
            <p:ph type="ctrTitle"/>
          </p:nvPr>
        </p:nvSpPr>
        <p:spPr>
          <a:xfrm>
            <a:off x="690908" y="4710483"/>
            <a:ext cx="8133478" cy="940240"/>
          </a:xfrm>
        </p:spPr>
        <p:txBody>
          <a:bodyPr vert="horz" lIns="91440" tIns="45720" rIns="91440" bIns="45720" rtlCol="0">
            <a:normAutofit/>
          </a:bodyPr>
          <a:lstStyle/>
          <a:p>
            <a:r>
              <a:rPr lang="en-US" sz="3000"/>
              <a:t>Temperature &amp; Air Humidity Forecasting</a:t>
            </a:r>
            <a:br>
              <a:rPr lang="en-US" sz="3000"/>
            </a:br>
            <a:endParaRPr lang="en-US" sz="3000"/>
          </a:p>
        </p:txBody>
      </p:sp>
      <p:pic>
        <p:nvPicPr>
          <p:cNvPr id="1026" name="Picture 2" descr="Temperature Humidity Royalty-Free Images, Stock Photos &amp; Pictures |  Shutterstock">
            <a:extLst>
              <a:ext uri="{FF2B5EF4-FFF2-40B4-BE49-F238E27FC236}">
                <a16:creationId xmlns:a16="http://schemas.microsoft.com/office/drawing/2014/main" id="{C1DB0331-0CD4-000D-7225-D0476C116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743" b="4787"/>
          <a:stretch/>
        </p:blipFill>
        <p:spPr bwMode="auto">
          <a:xfrm>
            <a:off x="634277" y="640078"/>
            <a:ext cx="10917644"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DD5B5202-786F-43FD-ADAD-FD113DFBF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39" name="Rectangle 1038">
            <a:extLst>
              <a:ext uri="{FF2B5EF4-FFF2-40B4-BE49-F238E27FC236}">
                <a16:creationId xmlns:a16="http://schemas.microsoft.com/office/drawing/2014/main" id="{67D48E48-6BD6-4E10-B72C-8284B9A12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B048786-CC85-4387-9F6F-160EBBAC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1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BA93E30-AE89-F002-E4C5-05B5425563FE}"/>
              </a:ext>
            </a:extLst>
          </p:cNvPr>
          <p:cNvPicPr>
            <a:picLocks noChangeAspect="1"/>
          </p:cNvPicPr>
          <p:nvPr/>
        </p:nvPicPr>
        <p:blipFill>
          <a:blip r:embed="rId2"/>
          <a:stretch>
            <a:fillRect/>
          </a:stretch>
        </p:blipFill>
        <p:spPr>
          <a:xfrm>
            <a:off x="330200" y="112949"/>
            <a:ext cx="3896360" cy="6632102"/>
          </a:xfrm>
          <a:prstGeom prst="rect">
            <a:avLst/>
          </a:prstGeom>
        </p:spPr>
      </p:pic>
      <p:sp>
        <p:nvSpPr>
          <p:cNvPr id="7" name="TextBox 6">
            <a:extLst>
              <a:ext uri="{FF2B5EF4-FFF2-40B4-BE49-F238E27FC236}">
                <a16:creationId xmlns:a16="http://schemas.microsoft.com/office/drawing/2014/main" id="{AF1D25FC-FBDD-FAC4-A673-1DF80B1E3A4D}"/>
              </a:ext>
            </a:extLst>
          </p:cNvPr>
          <p:cNvSpPr txBox="1"/>
          <p:nvPr/>
        </p:nvSpPr>
        <p:spPr>
          <a:xfrm>
            <a:off x="4519422" y="2857607"/>
            <a:ext cx="7342378" cy="1200329"/>
          </a:xfrm>
          <a:prstGeom prst="rect">
            <a:avLst/>
          </a:prstGeom>
          <a:noFill/>
        </p:spPr>
        <p:txBody>
          <a:bodyPr wrap="square">
            <a:spAutoFit/>
          </a:bodyPr>
          <a:lstStyle/>
          <a:p>
            <a:r>
              <a:rPr lang="en-US" sz="2400" i="1" dirty="0">
                <a:effectLst/>
                <a:latin typeface="Roboto Mono" panose="020B0604020202020204" pitchFamily="49" charset="0"/>
                <a:ea typeface="Times New Roman" panose="02020603050405020304" pitchFamily="18" charset="0"/>
                <a:cs typeface="Courier New" panose="02070309020205020404" pitchFamily="49" charset="0"/>
              </a:rPr>
              <a:t>Outlier Treatment </a:t>
            </a:r>
            <a:r>
              <a:rPr lang="en-US" sz="2400" i="1" dirty="0">
                <a:solidFill>
                  <a:srgbClr val="000000"/>
                </a:solidFill>
                <a:effectLst/>
                <a:latin typeface="Roboto Mono" panose="020B0604020202020204" pitchFamily="49" charset="0"/>
                <a:ea typeface="Times New Roman" panose="02020603050405020304" pitchFamily="18" charset="0"/>
                <a:cs typeface="Courier New" panose="02070309020205020404" pitchFamily="49" charset="0"/>
              </a:rPr>
              <a:t>- </a:t>
            </a:r>
            <a:r>
              <a:rPr lang="en-US" sz="2400" i="1" dirty="0">
                <a:effectLst/>
                <a:latin typeface="Roboto Mono" panose="020B0604020202020204" pitchFamily="49" charset="0"/>
                <a:ea typeface="Times New Roman" panose="02020603050405020304" pitchFamily="18" charset="0"/>
                <a:cs typeface="Courier New" panose="02070309020205020404" pitchFamily="49" charset="0"/>
              </a:rPr>
              <a:t>replacing outliers with mean of outliers of that column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233733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A1CA56-B8DE-2253-46C1-00EBA26C0B62}"/>
              </a:ext>
            </a:extLst>
          </p:cNvPr>
          <p:cNvSpPr txBox="1">
            <a:spLocks/>
          </p:cNvSpPr>
          <p:nvPr/>
        </p:nvSpPr>
        <p:spPr>
          <a:xfrm>
            <a:off x="690908" y="4710483"/>
            <a:ext cx="4956130" cy="8593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pPr>
            <a:r>
              <a:rPr lang="en-US" sz="3000" dirty="0">
                <a:highlight>
                  <a:srgbClr val="C0C0C0"/>
                </a:highlight>
              </a:rPr>
              <a:t>Data Before Preprocessing</a:t>
            </a:r>
          </a:p>
        </p:txBody>
      </p:sp>
      <p:pic>
        <p:nvPicPr>
          <p:cNvPr id="3" name="Picture 2">
            <a:extLst>
              <a:ext uri="{FF2B5EF4-FFF2-40B4-BE49-F238E27FC236}">
                <a16:creationId xmlns:a16="http://schemas.microsoft.com/office/drawing/2014/main" id="{CCD866D4-8A82-42ED-0BC0-B7DF7F0254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9" r="4" b="5691"/>
          <a:stretch/>
        </p:blipFill>
        <p:spPr bwMode="auto">
          <a:xfrm>
            <a:off x="1062771" y="640078"/>
            <a:ext cx="4872363" cy="360914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B92E96-161D-C7BD-DB4F-66CE6C87C2DC}"/>
              </a:ext>
            </a:extLst>
          </p:cNvPr>
          <p:cNvPicPr>
            <a:picLocks noChangeAspect="1"/>
          </p:cNvPicPr>
          <p:nvPr/>
        </p:nvPicPr>
        <p:blipFill>
          <a:blip r:embed="rId3"/>
          <a:stretch>
            <a:fillRect/>
          </a:stretch>
        </p:blipFill>
        <p:spPr>
          <a:xfrm>
            <a:off x="6256866" y="1095210"/>
            <a:ext cx="5300858" cy="3154009"/>
          </a:xfrm>
          <a:prstGeom prst="rect">
            <a:avLst/>
          </a:prstGeom>
          <a:ln>
            <a:noFill/>
          </a:ln>
          <a:effectLst/>
        </p:spPr>
      </p:pic>
      <p:sp>
        <p:nvSpPr>
          <p:cNvPr id="11" name="TextBox 10">
            <a:extLst>
              <a:ext uri="{FF2B5EF4-FFF2-40B4-BE49-F238E27FC236}">
                <a16:creationId xmlns:a16="http://schemas.microsoft.com/office/drawing/2014/main" id="{AA7725A1-E212-63A5-BC50-1013E982F47B}"/>
              </a:ext>
            </a:extLst>
          </p:cNvPr>
          <p:cNvSpPr txBox="1"/>
          <p:nvPr/>
        </p:nvSpPr>
        <p:spPr>
          <a:xfrm>
            <a:off x="4346529" y="4985044"/>
            <a:ext cx="7154563" cy="584775"/>
          </a:xfrm>
          <a:prstGeom prst="rect">
            <a:avLst/>
          </a:prstGeom>
          <a:noFill/>
        </p:spPr>
        <p:txBody>
          <a:bodyPr wrap="square">
            <a:spAutoFit/>
          </a:bodyPr>
          <a:lstStyle/>
          <a:p>
            <a:pPr algn="r">
              <a:spcAft>
                <a:spcPts val="600"/>
              </a:spcAft>
            </a:pPr>
            <a:r>
              <a:rPr lang="en-US" sz="3200" dirty="0">
                <a:highlight>
                  <a:srgbClr val="C0C0C0"/>
                </a:highlight>
              </a:rPr>
              <a:t>Data After Preprocessing</a:t>
            </a:r>
          </a:p>
        </p:txBody>
      </p:sp>
    </p:spTree>
    <p:extLst>
      <p:ext uri="{BB962C8B-B14F-4D97-AF65-F5344CB8AC3E}">
        <p14:creationId xmlns:p14="http://schemas.microsoft.com/office/powerpoint/2010/main" val="177435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183FDC-13A9-D4F8-24D4-0D4CC524E0F7}"/>
              </a:ext>
            </a:extLst>
          </p:cNvPr>
          <p:cNvSpPr/>
          <p:nvPr/>
        </p:nvSpPr>
        <p:spPr>
          <a:xfrm>
            <a:off x="2048292" y="608182"/>
            <a:ext cx="7388316"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Visualization</a:t>
            </a:r>
          </a:p>
        </p:txBody>
      </p:sp>
      <p:pic>
        <p:nvPicPr>
          <p:cNvPr id="6" name="Picture 5">
            <a:extLst>
              <a:ext uri="{FF2B5EF4-FFF2-40B4-BE49-F238E27FC236}">
                <a16:creationId xmlns:a16="http://schemas.microsoft.com/office/drawing/2014/main" id="{0B64508A-54DE-1BB4-AA68-0FBC2543AF58}"/>
              </a:ext>
            </a:extLst>
          </p:cNvPr>
          <p:cNvPicPr>
            <a:picLocks noChangeAspect="1"/>
          </p:cNvPicPr>
          <p:nvPr/>
        </p:nvPicPr>
        <p:blipFill>
          <a:blip r:embed="rId2"/>
          <a:stretch>
            <a:fillRect/>
          </a:stretch>
        </p:blipFill>
        <p:spPr>
          <a:xfrm>
            <a:off x="1018050" y="1531512"/>
            <a:ext cx="9448800" cy="5008148"/>
          </a:xfrm>
          <a:prstGeom prst="rect">
            <a:avLst/>
          </a:prstGeom>
        </p:spPr>
      </p:pic>
    </p:spTree>
    <p:extLst>
      <p:ext uri="{BB962C8B-B14F-4D97-AF65-F5344CB8AC3E}">
        <p14:creationId xmlns:p14="http://schemas.microsoft.com/office/powerpoint/2010/main" val="248815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33" descr="Chart, histogram&#10;&#10;Description automatically generated">
            <a:extLst>
              <a:ext uri="{FF2B5EF4-FFF2-40B4-BE49-F238E27FC236}">
                <a16:creationId xmlns:a16="http://schemas.microsoft.com/office/drawing/2014/main" id="{22940BE6-8513-7961-30E3-D5CBD85BD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95" y="853799"/>
            <a:ext cx="3754951" cy="28337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35" descr="Chart, histogram&#10;&#10;Description automatically generated">
            <a:extLst>
              <a:ext uri="{FF2B5EF4-FFF2-40B4-BE49-F238E27FC236}">
                <a16:creationId xmlns:a16="http://schemas.microsoft.com/office/drawing/2014/main" id="{9F70AB29-0CE7-0C96-0073-EE7D03AE8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5" y="3959751"/>
            <a:ext cx="3679131" cy="264219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6" descr="Chart, histogram&#10;&#10;Description automatically generated">
            <a:extLst>
              <a:ext uri="{FF2B5EF4-FFF2-40B4-BE49-F238E27FC236}">
                <a16:creationId xmlns:a16="http://schemas.microsoft.com/office/drawing/2014/main" id="{48F04127-371E-154D-4722-4897309E5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838" y="850882"/>
            <a:ext cx="3921760" cy="28337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37" descr="Chart, histogram&#10;&#10;Description automatically generated">
            <a:extLst>
              <a:ext uri="{FF2B5EF4-FFF2-40B4-BE49-F238E27FC236}">
                <a16:creationId xmlns:a16="http://schemas.microsoft.com/office/drawing/2014/main" id="{F1007E4A-3832-5DC6-53C9-9575833A7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9546" y="2663813"/>
            <a:ext cx="3854292" cy="270512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8" descr="Chart, histogram&#10;&#10;Description automatically generated">
            <a:extLst>
              <a:ext uri="{FF2B5EF4-FFF2-40B4-BE49-F238E27FC236}">
                <a16:creationId xmlns:a16="http://schemas.microsoft.com/office/drawing/2014/main" id="{2056F5A2-468B-8200-8B54-8A7397627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838" y="4016374"/>
            <a:ext cx="3701507" cy="26421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a:extLst>
              <a:ext uri="{FF2B5EF4-FFF2-40B4-BE49-F238E27FC236}">
                <a16:creationId xmlns:a16="http://schemas.microsoft.com/office/drawing/2014/main" id="{CE38B117-E062-B5E1-92B7-3830FBD3D4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7">
            <a:extLst>
              <a:ext uri="{FF2B5EF4-FFF2-40B4-BE49-F238E27FC236}">
                <a16:creationId xmlns:a16="http://schemas.microsoft.com/office/drawing/2014/main" id="{63554868-A81F-7100-ADF8-D2FAAC2DF137}"/>
              </a:ext>
            </a:extLst>
          </p:cNvPr>
          <p:cNvSpPr>
            <a:spLocks noChangeArrowheads="1"/>
          </p:cNvSpPr>
          <p:nvPr/>
        </p:nvSpPr>
        <p:spPr bwMode="auto">
          <a:xfrm>
            <a:off x="0" y="200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8">
            <a:extLst>
              <a:ext uri="{FF2B5EF4-FFF2-40B4-BE49-F238E27FC236}">
                <a16:creationId xmlns:a16="http://schemas.microsoft.com/office/drawing/2014/main" id="{9C6096F7-ED55-2489-A370-8141012F765A}"/>
              </a:ext>
            </a:extLst>
          </p:cNvPr>
          <p:cNvSpPr>
            <a:spLocks noChangeArrowheads="1"/>
          </p:cNvSpPr>
          <p:nvPr/>
        </p:nvSpPr>
        <p:spPr bwMode="auto">
          <a:xfrm>
            <a:off x="0" y="3683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9">
            <a:extLst>
              <a:ext uri="{FF2B5EF4-FFF2-40B4-BE49-F238E27FC236}">
                <a16:creationId xmlns:a16="http://schemas.microsoft.com/office/drawing/2014/main" id="{057A50F5-6613-7CC0-ABA0-92F7ADDC838A}"/>
              </a:ext>
            </a:extLst>
          </p:cNvPr>
          <p:cNvSpPr>
            <a:spLocks noChangeArrowheads="1"/>
          </p:cNvSpPr>
          <p:nvPr/>
        </p:nvSpPr>
        <p:spPr bwMode="auto">
          <a:xfrm>
            <a:off x="0" y="5187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10">
            <a:extLst>
              <a:ext uri="{FF2B5EF4-FFF2-40B4-BE49-F238E27FC236}">
                <a16:creationId xmlns:a16="http://schemas.microsoft.com/office/drawing/2014/main" id="{4482B238-1E56-B60A-D87B-93EE37A5B493}"/>
              </a:ext>
            </a:extLst>
          </p:cNvPr>
          <p:cNvSpPr>
            <a:spLocks noChangeArrowheads="1"/>
          </p:cNvSpPr>
          <p:nvPr/>
        </p:nvSpPr>
        <p:spPr bwMode="auto">
          <a:xfrm>
            <a:off x="0" y="6877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3A1E285-9796-85F5-854C-8F13E1451237}"/>
              </a:ext>
            </a:extLst>
          </p:cNvPr>
          <p:cNvSpPr txBox="1"/>
          <p:nvPr/>
        </p:nvSpPr>
        <p:spPr>
          <a:xfrm flipH="1">
            <a:off x="3144922" y="267221"/>
            <a:ext cx="6739129" cy="553998"/>
          </a:xfrm>
          <a:prstGeom prst="rect">
            <a:avLst/>
          </a:prstGeom>
          <a:noFill/>
        </p:spPr>
        <p:txBody>
          <a:bodyPr wrap="square" rtlCol="0">
            <a:spAutoFit/>
          </a:bodyPr>
          <a:lstStyle/>
          <a:p>
            <a:r>
              <a:rPr lang="en-US" sz="3000" b="1" dirty="0">
                <a:solidFill>
                  <a:schemeClr val="bg1"/>
                </a:solidFill>
              </a:rPr>
              <a:t>Features Skewness Exploration</a:t>
            </a:r>
          </a:p>
        </p:txBody>
      </p:sp>
    </p:spTree>
    <p:extLst>
      <p:ext uri="{BB962C8B-B14F-4D97-AF65-F5344CB8AC3E}">
        <p14:creationId xmlns:p14="http://schemas.microsoft.com/office/powerpoint/2010/main" val="384102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8B144812-DA4C-7CFA-F158-B47E43DB910F}"/>
              </a:ext>
            </a:extLst>
          </p:cNvPr>
          <p:cNvPicPr>
            <a:picLocks noChangeAspect="1"/>
          </p:cNvPicPr>
          <p:nvPr/>
        </p:nvPicPr>
        <p:blipFill>
          <a:blip r:embed="rId2"/>
          <a:stretch>
            <a:fillRect/>
          </a:stretch>
        </p:blipFill>
        <p:spPr>
          <a:xfrm>
            <a:off x="1503680" y="414658"/>
            <a:ext cx="5273040" cy="6028684"/>
          </a:xfrm>
          <a:prstGeom prst="rect">
            <a:avLst/>
          </a:prstGeom>
        </p:spPr>
      </p:pic>
      <p:sp>
        <p:nvSpPr>
          <p:cNvPr id="3" name="TextBox 2">
            <a:extLst>
              <a:ext uri="{FF2B5EF4-FFF2-40B4-BE49-F238E27FC236}">
                <a16:creationId xmlns:a16="http://schemas.microsoft.com/office/drawing/2014/main" id="{AE0A0391-4129-37DA-BE29-7A391C2BD7DD}"/>
              </a:ext>
            </a:extLst>
          </p:cNvPr>
          <p:cNvSpPr txBox="1"/>
          <p:nvPr/>
        </p:nvSpPr>
        <p:spPr>
          <a:xfrm flipH="1">
            <a:off x="7564522" y="3040901"/>
            <a:ext cx="3946758" cy="615553"/>
          </a:xfrm>
          <a:prstGeom prst="rect">
            <a:avLst/>
          </a:prstGeom>
          <a:noFill/>
        </p:spPr>
        <p:txBody>
          <a:bodyPr wrap="square" rtlCol="0">
            <a:spAutoFit/>
          </a:bodyPr>
          <a:lstStyle/>
          <a:p>
            <a:r>
              <a:rPr lang="en-US" sz="3400" b="1" dirty="0">
                <a:solidFill>
                  <a:schemeClr val="bg1"/>
                </a:solidFill>
              </a:rPr>
              <a:t>Correlation Matrix</a:t>
            </a:r>
          </a:p>
        </p:txBody>
      </p:sp>
    </p:spTree>
    <p:extLst>
      <p:ext uri="{BB962C8B-B14F-4D97-AF65-F5344CB8AC3E}">
        <p14:creationId xmlns:p14="http://schemas.microsoft.com/office/powerpoint/2010/main" val="505099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147C-7208-5B40-D70B-5B138598B0E4}"/>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t>Data Exploration</a:t>
            </a:r>
          </a:p>
        </p:txBody>
      </p:sp>
      <p:pic>
        <p:nvPicPr>
          <p:cNvPr id="5" name="Picture 4">
            <a:extLst>
              <a:ext uri="{FF2B5EF4-FFF2-40B4-BE49-F238E27FC236}">
                <a16:creationId xmlns:a16="http://schemas.microsoft.com/office/drawing/2014/main" id="{E2A44AA7-4DDC-9935-E292-6C514D5E3CFA}"/>
              </a:ext>
            </a:extLst>
          </p:cNvPr>
          <p:cNvPicPr>
            <a:picLocks noChangeAspect="1"/>
          </p:cNvPicPr>
          <p:nvPr/>
        </p:nvPicPr>
        <p:blipFill rotWithShape="1">
          <a:blip r:embed="rId2"/>
          <a:srcRect t="1320"/>
          <a:stretch/>
        </p:blipFill>
        <p:spPr>
          <a:xfrm>
            <a:off x="634277" y="640078"/>
            <a:ext cx="10917644" cy="360914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933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7B1A-F758-4305-B7B5-4210DE263924}"/>
              </a:ext>
            </a:extLst>
          </p:cNvPr>
          <p:cNvSpPr>
            <a:spLocks noGrp="1"/>
          </p:cNvSpPr>
          <p:nvPr>
            <p:ph type="title"/>
          </p:nvPr>
        </p:nvSpPr>
        <p:spPr>
          <a:xfrm>
            <a:off x="550863" y="618565"/>
            <a:ext cx="11090274" cy="675441"/>
          </a:xfrm>
        </p:spPr>
        <p:txBody>
          <a:bodyPr vert="horz" wrap="square" lIns="91440" tIns="45720" rIns="91440" bIns="45720" rtlCol="0" anchor="t">
            <a:normAutofit/>
          </a:bodyPr>
          <a:lstStyle/>
          <a:p>
            <a:r>
              <a:rPr lang="en-US" sz="4200" dirty="0"/>
              <a:t>Trend Cycle of </a:t>
            </a:r>
            <a:r>
              <a:rPr lang="en-US" sz="4200" dirty="0" err="1"/>
              <a:t>AvgT</a:t>
            </a:r>
            <a:endParaRPr lang="en-US" sz="4200" dirty="0"/>
          </a:p>
        </p:txBody>
      </p:sp>
      <p:sp>
        <p:nvSpPr>
          <p:cNvPr id="1030" name="Content Placeholder 1029">
            <a:extLst>
              <a:ext uri="{FF2B5EF4-FFF2-40B4-BE49-F238E27FC236}">
                <a16:creationId xmlns:a16="http://schemas.microsoft.com/office/drawing/2014/main" id="{68451C7E-5542-4DAF-A243-8F843016A470}"/>
              </a:ext>
            </a:extLst>
          </p:cNvPr>
          <p:cNvSpPr>
            <a:spLocks noGrp="1"/>
          </p:cNvSpPr>
          <p:nvPr>
            <p:ph idx="1"/>
          </p:nvPr>
        </p:nvSpPr>
        <p:spPr>
          <a:xfrm>
            <a:off x="550863" y="1274938"/>
            <a:ext cx="11090274" cy="643253"/>
          </a:xfrm>
        </p:spPr>
        <p:txBody>
          <a:bodyPr vert="horz" wrap="square" lIns="91440" tIns="45720" rIns="91440" bIns="45720" rtlCol="0" anchor="t">
            <a:normAutofit/>
          </a:bodyPr>
          <a:lstStyle/>
          <a:p>
            <a:pPr marL="0" indent="0">
              <a:buNone/>
            </a:pPr>
            <a:r>
              <a:rPr lang="en-US" sz="2400" dirty="0">
                <a:solidFill>
                  <a:schemeClr val="tx1">
                    <a:alpha val="60000"/>
                  </a:schemeClr>
                </a:solidFill>
              </a:rPr>
              <a:t>Have taken Average of T</a:t>
            </a:r>
          </a:p>
        </p:txBody>
      </p:sp>
      <p:pic>
        <p:nvPicPr>
          <p:cNvPr id="1026" name="Picture 2" descr="Chart&#10;&#10;Description automatically generated">
            <a:extLst>
              <a:ext uri="{FF2B5EF4-FFF2-40B4-BE49-F238E27FC236}">
                <a16:creationId xmlns:a16="http://schemas.microsoft.com/office/drawing/2014/main" id="{117BA1B5-F6DA-8978-0C93-BB859CE877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9786" y="2577438"/>
            <a:ext cx="6844520" cy="383734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1028" name="Picture 4" descr="Chart, bar chart&#10;&#10;Description automatically generated">
            <a:extLst>
              <a:ext uri="{FF2B5EF4-FFF2-40B4-BE49-F238E27FC236}">
                <a16:creationId xmlns:a16="http://schemas.microsoft.com/office/drawing/2014/main" id="{655ACE59-1C54-89D7-947B-AD1FBD63C3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6825" y="253963"/>
            <a:ext cx="4854167" cy="2536302"/>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147A24E-2BE1-1F23-5201-2DDA80A7C2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07477" y="3092824"/>
            <a:ext cx="4878466" cy="3146611"/>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3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8BC5-9A93-2D19-2DF9-47F61DDE4E8B}"/>
              </a:ext>
            </a:extLst>
          </p:cNvPr>
          <p:cNvSpPr>
            <a:spLocks noGrp="1"/>
          </p:cNvSpPr>
          <p:nvPr>
            <p:ph type="title"/>
          </p:nvPr>
        </p:nvSpPr>
        <p:spPr>
          <a:xfrm>
            <a:off x="550863" y="879946"/>
            <a:ext cx="11090274" cy="675441"/>
          </a:xfrm>
        </p:spPr>
        <p:txBody>
          <a:bodyPr vert="horz" wrap="square" lIns="91440" tIns="45720" rIns="91440" bIns="45720" rtlCol="0" anchor="t">
            <a:normAutofit/>
          </a:bodyPr>
          <a:lstStyle/>
          <a:p>
            <a:r>
              <a:rPr lang="en-US" sz="4200" dirty="0"/>
              <a:t>Trend Cycle for AH</a:t>
            </a:r>
          </a:p>
        </p:txBody>
      </p:sp>
      <p:pic>
        <p:nvPicPr>
          <p:cNvPr id="2054" name="Picture 6">
            <a:extLst>
              <a:ext uri="{FF2B5EF4-FFF2-40B4-BE49-F238E27FC236}">
                <a16:creationId xmlns:a16="http://schemas.microsoft.com/office/drawing/2014/main" id="{0506B91E-F895-E4C7-AD8F-1ACC21AB0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14" y="2709337"/>
            <a:ext cx="7058212" cy="3818437"/>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6865E7D-4C7A-60D8-EB9D-A12FBE264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6183" y="330226"/>
            <a:ext cx="4712160" cy="2450322"/>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7BD56E41-AB5E-E4ED-D8BE-4D9A1DF3A7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46840" y="3429000"/>
            <a:ext cx="4767343" cy="3098774"/>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29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029B-2CEC-E50E-413E-2B376059B867}"/>
              </a:ext>
            </a:extLst>
          </p:cNvPr>
          <p:cNvSpPr>
            <a:spLocks noGrp="1"/>
          </p:cNvSpPr>
          <p:nvPr>
            <p:ph type="title"/>
          </p:nvPr>
        </p:nvSpPr>
        <p:spPr>
          <a:xfrm>
            <a:off x="138954" y="671741"/>
            <a:ext cx="10515600" cy="1325563"/>
          </a:xfrm>
        </p:spPr>
        <p:txBody>
          <a:bodyPr/>
          <a:lstStyle/>
          <a:p>
            <a:r>
              <a:rPr lang="en-US" dirty="0"/>
              <a:t>Trend Cycle for NO2 GT</a:t>
            </a:r>
          </a:p>
        </p:txBody>
      </p:sp>
      <p:pic>
        <p:nvPicPr>
          <p:cNvPr id="3074" name="Picture 2">
            <a:extLst>
              <a:ext uri="{FF2B5EF4-FFF2-40B4-BE49-F238E27FC236}">
                <a16:creationId xmlns:a16="http://schemas.microsoft.com/office/drawing/2014/main" id="{237ACEAA-1374-ED0D-7F24-23F9D9D6EA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54" y="2685139"/>
            <a:ext cx="6709298" cy="35011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78FB81F-72BE-6732-08E8-2A4D2097D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879" y="3308901"/>
            <a:ext cx="5168012" cy="32364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EA14F4A-0653-781B-99DC-2D671ACEE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010" y="177693"/>
            <a:ext cx="5286035" cy="27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05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8B42-E64B-694C-D9FF-1D7DA9EB649B}"/>
              </a:ext>
            </a:extLst>
          </p:cNvPr>
          <p:cNvSpPr>
            <a:spLocks noGrp="1"/>
          </p:cNvSpPr>
          <p:nvPr>
            <p:ph type="title"/>
          </p:nvPr>
        </p:nvSpPr>
        <p:spPr>
          <a:xfrm>
            <a:off x="294344" y="691958"/>
            <a:ext cx="10515600" cy="1325563"/>
          </a:xfrm>
        </p:spPr>
        <p:txBody>
          <a:bodyPr/>
          <a:lstStyle/>
          <a:p>
            <a:r>
              <a:rPr lang="en-US" dirty="0"/>
              <a:t>Trend Cycle for </a:t>
            </a:r>
            <a:r>
              <a:rPr lang="en-US" dirty="0" err="1"/>
              <a:t>NOxGT</a:t>
            </a:r>
            <a:endParaRPr lang="en-US" dirty="0"/>
          </a:p>
        </p:txBody>
      </p:sp>
      <p:pic>
        <p:nvPicPr>
          <p:cNvPr id="4098" name="Picture 2">
            <a:extLst>
              <a:ext uri="{FF2B5EF4-FFF2-40B4-BE49-F238E27FC236}">
                <a16:creationId xmlns:a16="http://schemas.microsoft.com/office/drawing/2014/main" id="{AEAEEC37-8D9B-617B-A387-DEFB2BAB2E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58641" y="2769203"/>
            <a:ext cx="5858693" cy="27340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DD617EC-6258-4FF4-0A9C-7D570C7C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 y="2394818"/>
            <a:ext cx="6560194" cy="33999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4574538-061F-6962-5D83-9DBB9DC60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857" y="515713"/>
            <a:ext cx="5487263"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4CC2-D2D9-F9D8-70D0-44530684A6F7}"/>
              </a:ext>
            </a:extLst>
          </p:cNvPr>
          <p:cNvSpPr>
            <a:spLocks noGrp="1"/>
          </p:cNvSpPr>
          <p:nvPr>
            <p:ph type="title"/>
          </p:nvPr>
        </p:nvSpPr>
        <p:spPr>
          <a:xfrm>
            <a:off x="680321" y="753228"/>
            <a:ext cx="5041629" cy="1080938"/>
          </a:xfrm>
        </p:spPr>
        <p:txBody>
          <a:bodyPr>
            <a:normAutofit/>
          </a:bodyPr>
          <a:lstStyle/>
          <a:p>
            <a:br>
              <a:rPr lang="en-US"/>
            </a:br>
            <a:r>
              <a:rPr lang="en-US"/>
              <a:t>Introduction</a:t>
            </a:r>
            <a:endParaRPr lang="en-US" dirty="0"/>
          </a:p>
        </p:txBody>
      </p:sp>
      <p:sp>
        <p:nvSpPr>
          <p:cNvPr id="22" name="Content Placeholder 2">
            <a:extLst>
              <a:ext uri="{FF2B5EF4-FFF2-40B4-BE49-F238E27FC236}">
                <a16:creationId xmlns:a16="http://schemas.microsoft.com/office/drawing/2014/main" id="{C3823F88-1CEA-D7C2-8690-94B8BA81BB8C}"/>
              </a:ext>
            </a:extLst>
          </p:cNvPr>
          <p:cNvSpPr>
            <a:spLocks noGrp="1"/>
          </p:cNvSpPr>
          <p:nvPr>
            <p:ph idx="1"/>
          </p:nvPr>
        </p:nvSpPr>
        <p:spPr>
          <a:xfrm>
            <a:off x="680322" y="2336873"/>
            <a:ext cx="5041628" cy="3599316"/>
          </a:xfrm>
        </p:spPr>
        <p:txBody>
          <a:bodyPr>
            <a:normAutofit/>
          </a:bodyPr>
          <a:lstStyle/>
          <a:p>
            <a:pPr algn="just"/>
            <a:r>
              <a:rPr lang="en-US" sz="2000" dirty="0"/>
              <a:t>Temperature and air humidity are two critical environmental factors that impact various aspects of our daily lives, including health, agriculture, and energy consumption. </a:t>
            </a:r>
          </a:p>
          <a:p>
            <a:pPr algn="just"/>
            <a:r>
              <a:rPr lang="en-US" sz="2000" dirty="0"/>
              <a:t>Accurate forecasting of temperature and air humidity can provide valuable insights into weather patterns and assist in decision-making related to agriculture, energy consumption, and transportation.</a:t>
            </a:r>
          </a:p>
        </p:txBody>
      </p:sp>
      <p:pic>
        <p:nvPicPr>
          <p:cNvPr id="5" name="Picture 4" descr="Thermal power station">
            <a:extLst>
              <a:ext uri="{FF2B5EF4-FFF2-40B4-BE49-F238E27FC236}">
                <a16:creationId xmlns:a16="http://schemas.microsoft.com/office/drawing/2014/main" id="{2562F3E5-66B3-F42C-3902-EA454460AB7C}"/>
              </a:ext>
            </a:extLst>
          </p:cNvPr>
          <p:cNvPicPr>
            <a:picLocks noChangeAspect="1"/>
          </p:cNvPicPr>
          <p:nvPr/>
        </p:nvPicPr>
        <p:blipFill rotWithShape="1">
          <a:blip r:embed="rId3"/>
          <a:srcRect l="10302" r="23049" b="-2"/>
          <a:stretch/>
        </p:blipFill>
        <p:spPr>
          <a:xfrm>
            <a:off x="6126480" y="-253990"/>
            <a:ext cx="6092823" cy="6856310"/>
          </a:xfrm>
          <a:prstGeom prst="rect">
            <a:avLst/>
          </a:prstGeom>
          <a:ln>
            <a:noFill/>
          </a:ln>
          <a:effectLst/>
        </p:spPr>
      </p:pic>
    </p:spTree>
    <p:extLst>
      <p:ext uri="{BB962C8B-B14F-4D97-AF65-F5344CB8AC3E}">
        <p14:creationId xmlns:p14="http://schemas.microsoft.com/office/powerpoint/2010/main" val="50702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8195-B093-B788-D7F1-D13BAC9486A9}"/>
              </a:ext>
            </a:extLst>
          </p:cNvPr>
          <p:cNvSpPr>
            <a:spLocks noGrp="1"/>
          </p:cNvSpPr>
          <p:nvPr>
            <p:ph type="title"/>
          </p:nvPr>
        </p:nvSpPr>
        <p:spPr/>
        <p:txBody>
          <a:bodyPr/>
          <a:lstStyle/>
          <a:p>
            <a:r>
              <a:rPr lang="en-US" dirty="0"/>
              <a:t>Trend Cycle for CO_GT</a:t>
            </a:r>
          </a:p>
        </p:txBody>
      </p:sp>
      <p:pic>
        <p:nvPicPr>
          <p:cNvPr id="5122" name="Picture 2">
            <a:extLst>
              <a:ext uri="{FF2B5EF4-FFF2-40B4-BE49-F238E27FC236}">
                <a16:creationId xmlns:a16="http://schemas.microsoft.com/office/drawing/2014/main" id="{68305FED-F259-2C98-20AF-405F0D1BF8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46" y="2077234"/>
            <a:ext cx="669562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3B88B58-0276-3C87-5998-67715226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16" y="113180"/>
            <a:ext cx="5269038" cy="309020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919E6AD-A72E-A1D4-3B45-1AFE55183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505" y="3506133"/>
            <a:ext cx="4811059" cy="306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4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Models if molecules in science classroom">
            <a:extLst>
              <a:ext uri="{FF2B5EF4-FFF2-40B4-BE49-F238E27FC236}">
                <a16:creationId xmlns:a16="http://schemas.microsoft.com/office/drawing/2014/main" id="{C9F6C33A-0A55-6973-0181-646A6AE8060D}"/>
              </a:ext>
            </a:extLst>
          </p:cNvPr>
          <p:cNvPicPr>
            <a:picLocks noChangeAspect="1"/>
          </p:cNvPicPr>
          <p:nvPr/>
        </p:nvPicPr>
        <p:blipFill rotWithShape="1">
          <a:blip r:embed="rId2"/>
          <a:srcRect l="5208" t="23391" r="3883"/>
          <a:stretch/>
        </p:blipFill>
        <p:spPr>
          <a:xfrm>
            <a:off x="-3176" y="10"/>
            <a:ext cx="12192000" cy="6857991"/>
          </a:xfrm>
          <a:prstGeom prst="rect">
            <a:avLst/>
          </a:prstGeom>
        </p:spPr>
      </p:pic>
      <p:sp>
        <p:nvSpPr>
          <p:cNvPr id="2" name="Title 1">
            <a:extLst>
              <a:ext uri="{FF2B5EF4-FFF2-40B4-BE49-F238E27FC236}">
                <a16:creationId xmlns:a16="http://schemas.microsoft.com/office/drawing/2014/main" id="{232022AE-56F5-186F-58DC-7B98A552A597}"/>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dirty="0"/>
              <a:t>Modeling</a:t>
            </a:r>
          </a:p>
        </p:txBody>
      </p:sp>
    </p:spTree>
    <p:extLst>
      <p:ext uri="{BB962C8B-B14F-4D97-AF65-F5344CB8AC3E}">
        <p14:creationId xmlns:p14="http://schemas.microsoft.com/office/powerpoint/2010/main" val="2296334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326831" y="2440123"/>
            <a:ext cx="2148027" cy="21480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0" i="0" u="none" strike="noStrike" kern="1200" dirty="0">
                <a:solidFill>
                  <a:srgbClr val="FFFFFF"/>
                </a:solidFill>
                <a:effectLst/>
                <a:latin typeface="+mj-lt"/>
                <a:ea typeface="+mj-ea"/>
                <a:cs typeface="+mj-cs"/>
              </a:rPr>
              <a:t>Modeling ARIMA for T</a:t>
            </a:r>
            <a:endParaRPr lang="en-US" sz="2600" kern="1200" dirty="0">
              <a:solidFill>
                <a:srgbClr val="FFFFFF"/>
              </a:solidFill>
              <a:latin typeface="+mj-lt"/>
              <a:ea typeface="+mj-ea"/>
              <a:cs typeface="+mj-cs"/>
            </a:endParaRPr>
          </a:p>
        </p:txBody>
      </p:sp>
      <p:pic>
        <p:nvPicPr>
          <p:cNvPr id="7170" name="Picture 2">
            <a:extLst>
              <a:ext uri="{FF2B5EF4-FFF2-40B4-BE49-F238E27FC236}">
                <a16:creationId xmlns:a16="http://schemas.microsoft.com/office/drawing/2014/main" id="{3C99CCA2-B146-4FBF-78BC-1EAA5C10A6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2300" y="1372624"/>
            <a:ext cx="9317497" cy="510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42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1210962" y="2354993"/>
            <a:ext cx="2623139" cy="21480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Stationary Check</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Before Modeling</a:t>
            </a:r>
          </a:p>
        </p:txBody>
      </p:sp>
      <p:pic>
        <p:nvPicPr>
          <p:cNvPr id="5" name="Picture 4">
            <a:extLst>
              <a:ext uri="{FF2B5EF4-FFF2-40B4-BE49-F238E27FC236}">
                <a16:creationId xmlns:a16="http://schemas.microsoft.com/office/drawing/2014/main" id="{E59D0CBA-C807-9D55-A471-6D0911FF786C}"/>
              </a:ext>
            </a:extLst>
          </p:cNvPr>
          <p:cNvPicPr>
            <a:picLocks noChangeAspect="1"/>
          </p:cNvPicPr>
          <p:nvPr/>
        </p:nvPicPr>
        <p:blipFill>
          <a:blip r:embed="rId2"/>
          <a:stretch>
            <a:fillRect/>
          </a:stretch>
        </p:blipFill>
        <p:spPr>
          <a:xfrm>
            <a:off x="3970778" y="361522"/>
            <a:ext cx="8221222" cy="6134956"/>
          </a:xfrm>
          <a:prstGeom prst="rect">
            <a:avLst/>
          </a:prstGeom>
        </p:spPr>
      </p:pic>
    </p:spTree>
    <p:extLst>
      <p:ext uri="{BB962C8B-B14F-4D97-AF65-F5344CB8AC3E}">
        <p14:creationId xmlns:p14="http://schemas.microsoft.com/office/powerpoint/2010/main" val="145777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326831" y="2150077"/>
            <a:ext cx="3046564" cy="243806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Stationary Checks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After Modeling</a:t>
            </a:r>
          </a:p>
        </p:txBody>
      </p:sp>
      <p:pic>
        <p:nvPicPr>
          <p:cNvPr id="5" name="Picture 4">
            <a:extLst>
              <a:ext uri="{FF2B5EF4-FFF2-40B4-BE49-F238E27FC236}">
                <a16:creationId xmlns:a16="http://schemas.microsoft.com/office/drawing/2014/main" id="{C260E355-22E1-75F2-026F-89861485224B}"/>
              </a:ext>
            </a:extLst>
          </p:cNvPr>
          <p:cNvPicPr>
            <a:picLocks noChangeAspect="1"/>
          </p:cNvPicPr>
          <p:nvPr/>
        </p:nvPicPr>
        <p:blipFill>
          <a:blip r:embed="rId2"/>
          <a:stretch>
            <a:fillRect/>
          </a:stretch>
        </p:blipFill>
        <p:spPr>
          <a:xfrm>
            <a:off x="3218317" y="151942"/>
            <a:ext cx="8183117" cy="6554115"/>
          </a:xfrm>
          <a:prstGeom prst="rect">
            <a:avLst/>
          </a:prstGeom>
        </p:spPr>
      </p:pic>
    </p:spTree>
    <p:extLst>
      <p:ext uri="{BB962C8B-B14F-4D97-AF65-F5344CB8AC3E}">
        <p14:creationId xmlns:p14="http://schemas.microsoft.com/office/powerpoint/2010/main" val="126358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78D-D723-E979-C4F4-7FBFE80F4DFB}"/>
              </a:ext>
            </a:extLst>
          </p:cNvPr>
          <p:cNvSpPr>
            <a:spLocks noGrp="1"/>
          </p:cNvSpPr>
          <p:nvPr>
            <p:ph type="title"/>
          </p:nvPr>
        </p:nvSpPr>
        <p:spPr>
          <a:xfrm>
            <a:off x="383774" y="2286373"/>
            <a:ext cx="2558442" cy="228525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Prediction for T</a:t>
            </a:r>
          </a:p>
        </p:txBody>
      </p:sp>
      <p:pic>
        <p:nvPicPr>
          <p:cNvPr id="8194" name="Picture 2">
            <a:extLst>
              <a:ext uri="{FF2B5EF4-FFF2-40B4-BE49-F238E27FC236}">
                <a16:creationId xmlns:a16="http://schemas.microsoft.com/office/drawing/2014/main" id="{E5D4F72D-F084-4EEE-9A15-3016106204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05735" y="1406055"/>
            <a:ext cx="8593931" cy="438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56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90E2-3342-0135-D2FC-2A23B68652A7}"/>
              </a:ext>
            </a:extLst>
          </p:cNvPr>
          <p:cNvSpPr>
            <a:spLocks noGrp="1"/>
          </p:cNvSpPr>
          <p:nvPr>
            <p:ph type="title"/>
          </p:nvPr>
        </p:nvSpPr>
        <p:spPr>
          <a:xfrm>
            <a:off x="146304" y="2606040"/>
            <a:ext cx="4206240" cy="3108960"/>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r>
              <a:rPr lang="en-US" sz="2600" dirty="0"/>
              <a:t>RMSE: 1.36335</a:t>
            </a:r>
            <a:br>
              <a:rPr lang="en-US" sz="2600" dirty="0"/>
            </a:br>
            <a:r>
              <a:rPr lang="en-US" sz="2600" dirty="0"/>
              <a:t>MAPE: 8.06124</a:t>
            </a:r>
            <a:br>
              <a:rPr lang="en-US" sz="2600" dirty="0"/>
            </a:br>
            <a:r>
              <a:rPr lang="en-US" sz="2600" dirty="0"/>
              <a:t>MAE: 1.15248</a:t>
            </a:r>
            <a:br>
              <a:rPr lang="en-US" sz="2600" dirty="0"/>
            </a:br>
            <a:r>
              <a:rPr lang="en-US" sz="2600" dirty="0"/>
              <a:t>Mean Sq: 1.85872</a:t>
            </a:r>
            <a:br>
              <a:rPr lang="en-US" sz="2600" dirty="0"/>
            </a:br>
            <a:r>
              <a:rPr lang="en-US" sz="2600" dirty="0"/>
              <a:t>R Sq: 0.826</a:t>
            </a:r>
            <a:br>
              <a:rPr lang="en-US" sz="2600" dirty="0"/>
            </a:br>
            <a:endParaRPr lang="en-US" sz="2600" kern="1200" dirty="0">
              <a:solidFill>
                <a:srgbClr val="FFFFFF"/>
              </a:solidFill>
              <a:latin typeface="+mj-lt"/>
              <a:ea typeface="+mj-ea"/>
              <a:cs typeface="+mj-cs"/>
            </a:endParaRPr>
          </a:p>
        </p:txBody>
      </p:sp>
      <p:pic>
        <p:nvPicPr>
          <p:cNvPr id="9218" name="Picture 2">
            <a:extLst>
              <a:ext uri="{FF2B5EF4-FFF2-40B4-BE49-F238E27FC236}">
                <a16:creationId xmlns:a16="http://schemas.microsoft.com/office/drawing/2014/main" id="{704D4FE9-2B84-E50F-AF3E-09895CDEDC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4715" y="2336800"/>
            <a:ext cx="6886545" cy="3598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185FB2-853D-335D-0E49-8D8DE17663A4}"/>
              </a:ext>
            </a:extLst>
          </p:cNvPr>
          <p:cNvSpPr txBox="1"/>
          <p:nvPr/>
        </p:nvSpPr>
        <p:spPr>
          <a:xfrm>
            <a:off x="1693926" y="942364"/>
            <a:ext cx="7349490" cy="584775"/>
          </a:xfrm>
          <a:prstGeom prst="rect">
            <a:avLst/>
          </a:prstGeom>
          <a:noFill/>
        </p:spPr>
        <p:txBody>
          <a:bodyPr wrap="square">
            <a:spAutoFit/>
          </a:bodyPr>
          <a:lstStyle/>
          <a:p>
            <a:pPr algn="ctr"/>
            <a:r>
              <a:rPr lang="en-US" sz="3200" kern="1200" dirty="0">
                <a:solidFill>
                  <a:srgbClr val="FFFFFF"/>
                </a:solidFill>
                <a:latin typeface="+mj-lt"/>
                <a:ea typeface="+mj-ea"/>
                <a:cs typeface="+mj-cs"/>
              </a:rPr>
              <a:t>Best Model: AR2</a:t>
            </a:r>
            <a:endParaRPr lang="en-US" sz="3200" dirty="0"/>
          </a:p>
        </p:txBody>
      </p:sp>
    </p:spTree>
    <p:extLst>
      <p:ext uri="{BB962C8B-B14F-4D97-AF65-F5344CB8AC3E}">
        <p14:creationId xmlns:p14="http://schemas.microsoft.com/office/powerpoint/2010/main" val="93103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096A-6B67-F2FB-D7D4-F67CA0956EF9}"/>
              </a:ext>
            </a:extLst>
          </p:cNvPr>
          <p:cNvSpPr>
            <a:spLocks noGrp="1"/>
          </p:cNvSpPr>
          <p:nvPr>
            <p:ph type="title"/>
          </p:nvPr>
        </p:nvSpPr>
        <p:spPr>
          <a:xfrm>
            <a:off x="365761" y="2350008"/>
            <a:ext cx="2451398" cy="226904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Prediction Errors</a:t>
            </a:r>
          </a:p>
        </p:txBody>
      </p:sp>
      <p:pic>
        <p:nvPicPr>
          <p:cNvPr id="10242" name="Picture 2">
            <a:extLst>
              <a:ext uri="{FF2B5EF4-FFF2-40B4-BE49-F238E27FC236}">
                <a16:creationId xmlns:a16="http://schemas.microsoft.com/office/drawing/2014/main" id="{29E34A31-5853-BBFB-257C-9834128516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49389" y="1385763"/>
            <a:ext cx="8489497" cy="445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14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DEEB-0671-34D8-4895-4F75DCD2CD2E}"/>
              </a:ext>
            </a:extLst>
          </p:cNvPr>
          <p:cNvSpPr>
            <a:spLocks noGrp="1"/>
          </p:cNvSpPr>
          <p:nvPr>
            <p:ph type="title"/>
          </p:nvPr>
        </p:nvSpPr>
        <p:spPr>
          <a:xfrm>
            <a:off x="532504" y="2264225"/>
            <a:ext cx="2632038" cy="236263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Parameter Estimates for T</a:t>
            </a:r>
          </a:p>
        </p:txBody>
      </p:sp>
      <p:pic>
        <p:nvPicPr>
          <p:cNvPr id="11266" name="Picture 2">
            <a:extLst>
              <a:ext uri="{FF2B5EF4-FFF2-40B4-BE49-F238E27FC236}">
                <a16:creationId xmlns:a16="http://schemas.microsoft.com/office/drawing/2014/main" id="{15A7D372-5F66-83BA-A5E8-3AADD0A8D2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64542" y="1412657"/>
            <a:ext cx="8681598" cy="455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88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326831" y="2440123"/>
            <a:ext cx="2148027" cy="21480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0" i="0" u="none" strike="noStrike" kern="1200" dirty="0">
                <a:solidFill>
                  <a:srgbClr val="FFFFFF"/>
                </a:solidFill>
                <a:effectLst/>
                <a:latin typeface="+mj-lt"/>
                <a:ea typeface="+mj-ea"/>
                <a:cs typeface="+mj-cs"/>
              </a:rPr>
              <a:t>Modeling ARIMA for AH</a:t>
            </a:r>
            <a:endParaRPr lang="en-US" sz="2600" kern="1200" dirty="0">
              <a:solidFill>
                <a:srgbClr val="FFFFFF"/>
              </a:solidFill>
              <a:latin typeface="+mj-lt"/>
              <a:ea typeface="+mj-ea"/>
              <a:cs typeface="+mj-cs"/>
            </a:endParaRPr>
          </a:p>
        </p:txBody>
      </p:sp>
      <p:sp>
        <p:nvSpPr>
          <p:cNvPr id="4" name="AutoShape 2">
            <a:extLst>
              <a:ext uri="{FF2B5EF4-FFF2-40B4-BE49-F238E27FC236}">
                <a16:creationId xmlns:a16="http://schemas.microsoft.com/office/drawing/2014/main" id="{FC6BD2E8-B169-6037-B883-70765E18A6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5DFFDF70-E648-4AC8-6662-5675B2FF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39" y="2440123"/>
            <a:ext cx="9442779" cy="2703325"/>
          </a:xfrm>
          <a:prstGeom prst="rect">
            <a:avLst/>
          </a:prstGeom>
        </p:spPr>
      </p:pic>
    </p:spTree>
    <p:extLst>
      <p:ext uri="{BB962C8B-B14F-4D97-AF65-F5344CB8AC3E}">
        <p14:creationId xmlns:p14="http://schemas.microsoft.com/office/powerpoint/2010/main" val="143571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8F9C-414B-F985-B236-C579277A4B6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AC5D7A3-FC7F-05E0-84EE-85ACDF40501E}"/>
              </a:ext>
            </a:extLst>
          </p:cNvPr>
          <p:cNvSpPr>
            <a:spLocks noGrp="1"/>
          </p:cNvSpPr>
          <p:nvPr>
            <p:ph idx="1"/>
          </p:nvPr>
        </p:nvSpPr>
        <p:spPr>
          <a:xfrm>
            <a:off x="680320" y="2666057"/>
            <a:ext cx="9613861" cy="3599316"/>
          </a:xfrm>
        </p:spPr>
        <p:txBody>
          <a:bodyPr/>
          <a:lstStyle/>
          <a:p>
            <a:pPr marL="0" indent="0" algn="just">
              <a:buNone/>
            </a:pPr>
            <a:r>
              <a:rPr lang="en-US" dirty="0"/>
              <a:t>The problem statement for this data mining project is to develop a model that can accurately forecast temperature and air humidity trends in a specific region in Italy depending on the toxic gases(CO, </a:t>
            </a:r>
            <a:r>
              <a:rPr lang="en-US" dirty="0" err="1"/>
              <a:t>Nox</a:t>
            </a:r>
            <a:r>
              <a:rPr lang="en-US" dirty="0"/>
              <a:t>, NO2). The challenge lies in identifying the patterns and trends in the historical data that can be used to develop a predictive model that can forecast future changes with a high degree of accuracy.</a:t>
            </a:r>
          </a:p>
          <a:p>
            <a:pPr marL="0" indent="0" algn="just">
              <a:buNone/>
            </a:pPr>
            <a:br>
              <a:rPr lang="en-US" dirty="0"/>
            </a:br>
            <a:endParaRPr lang="en-US" dirty="0"/>
          </a:p>
        </p:txBody>
      </p:sp>
    </p:spTree>
    <p:extLst>
      <p:ext uri="{BB962C8B-B14F-4D97-AF65-F5344CB8AC3E}">
        <p14:creationId xmlns:p14="http://schemas.microsoft.com/office/powerpoint/2010/main" val="241637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723965" y="2354992"/>
            <a:ext cx="2446637" cy="21480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Stationary Check Before</a:t>
            </a:r>
          </a:p>
        </p:txBody>
      </p:sp>
      <p:sp>
        <p:nvSpPr>
          <p:cNvPr id="4" name="AutoShape 2">
            <a:extLst>
              <a:ext uri="{FF2B5EF4-FFF2-40B4-BE49-F238E27FC236}">
                <a16:creationId xmlns:a16="http://schemas.microsoft.com/office/drawing/2014/main" id="{FC6BD2E8-B169-6037-B883-70765E18A6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1849DEF-449F-81C4-F429-9F12006A9514}"/>
              </a:ext>
            </a:extLst>
          </p:cNvPr>
          <p:cNvPicPr>
            <a:picLocks noChangeAspect="1"/>
          </p:cNvPicPr>
          <p:nvPr/>
        </p:nvPicPr>
        <p:blipFill>
          <a:blip r:embed="rId2"/>
          <a:stretch>
            <a:fillRect/>
          </a:stretch>
        </p:blipFill>
        <p:spPr>
          <a:xfrm>
            <a:off x="3286576" y="180543"/>
            <a:ext cx="8287907" cy="6192114"/>
          </a:xfrm>
          <a:prstGeom prst="rect">
            <a:avLst/>
          </a:prstGeom>
        </p:spPr>
      </p:pic>
    </p:spTree>
    <p:extLst>
      <p:ext uri="{BB962C8B-B14F-4D97-AF65-F5344CB8AC3E}">
        <p14:creationId xmlns:p14="http://schemas.microsoft.com/office/powerpoint/2010/main" val="402261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350-E57E-A859-EBC1-9400D6748CDD}"/>
              </a:ext>
            </a:extLst>
          </p:cNvPr>
          <p:cNvSpPr>
            <a:spLocks noGrp="1"/>
          </p:cNvSpPr>
          <p:nvPr>
            <p:ph type="title"/>
          </p:nvPr>
        </p:nvSpPr>
        <p:spPr>
          <a:xfrm>
            <a:off x="723965" y="2354992"/>
            <a:ext cx="2446637" cy="21480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Stationary Check After</a:t>
            </a:r>
          </a:p>
        </p:txBody>
      </p:sp>
      <p:sp>
        <p:nvSpPr>
          <p:cNvPr id="4" name="AutoShape 2">
            <a:extLst>
              <a:ext uri="{FF2B5EF4-FFF2-40B4-BE49-F238E27FC236}">
                <a16:creationId xmlns:a16="http://schemas.microsoft.com/office/drawing/2014/main" id="{FC6BD2E8-B169-6037-B883-70765E18A6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C12F994-CBD5-3DD4-5AB0-6759EE30000D}"/>
              </a:ext>
            </a:extLst>
          </p:cNvPr>
          <p:cNvPicPr>
            <a:picLocks noChangeAspect="1"/>
          </p:cNvPicPr>
          <p:nvPr/>
        </p:nvPicPr>
        <p:blipFill>
          <a:blip r:embed="rId2"/>
          <a:stretch>
            <a:fillRect/>
          </a:stretch>
        </p:blipFill>
        <p:spPr>
          <a:xfrm>
            <a:off x="3170602" y="318653"/>
            <a:ext cx="8297433" cy="6220693"/>
          </a:xfrm>
          <a:prstGeom prst="rect">
            <a:avLst/>
          </a:prstGeom>
        </p:spPr>
      </p:pic>
    </p:spTree>
    <p:extLst>
      <p:ext uri="{BB962C8B-B14F-4D97-AF65-F5344CB8AC3E}">
        <p14:creationId xmlns:p14="http://schemas.microsoft.com/office/powerpoint/2010/main" val="303271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78D-D723-E979-C4F4-7FBFE80F4DFB}"/>
              </a:ext>
            </a:extLst>
          </p:cNvPr>
          <p:cNvSpPr>
            <a:spLocks noGrp="1"/>
          </p:cNvSpPr>
          <p:nvPr>
            <p:ph type="title"/>
          </p:nvPr>
        </p:nvSpPr>
        <p:spPr>
          <a:xfrm>
            <a:off x="383774" y="2286373"/>
            <a:ext cx="2558442" cy="228525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Prediction for AH</a:t>
            </a:r>
          </a:p>
        </p:txBody>
      </p:sp>
      <p:sp>
        <p:nvSpPr>
          <p:cNvPr id="5" name="AutoShape 4">
            <a:extLst>
              <a:ext uri="{FF2B5EF4-FFF2-40B4-BE49-F238E27FC236}">
                <a16:creationId xmlns:a16="http://schemas.microsoft.com/office/drawing/2014/main" id="{169E7C91-824B-2782-7D4D-20F926FC6D66}"/>
              </a:ext>
            </a:extLst>
          </p:cNvPr>
          <p:cNvSpPr>
            <a:spLocks noChangeAspect="1" noChangeArrowheads="1"/>
          </p:cNvSpPr>
          <p:nvPr/>
        </p:nvSpPr>
        <p:spPr bwMode="auto">
          <a:xfrm>
            <a:off x="5943600" y="3276600"/>
            <a:ext cx="3667760" cy="3667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Chart&#10;&#10;Description automatically generated">
            <a:extLst>
              <a:ext uri="{FF2B5EF4-FFF2-40B4-BE49-F238E27FC236}">
                <a16:creationId xmlns:a16="http://schemas.microsoft.com/office/drawing/2014/main" id="{DCC6920E-AC75-293F-535E-23DD63209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40" y="1403677"/>
            <a:ext cx="8798369" cy="4611043"/>
          </a:xfrm>
          <a:prstGeom prst="rect">
            <a:avLst/>
          </a:prstGeom>
        </p:spPr>
      </p:pic>
    </p:spTree>
    <p:extLst>
      <p:ext uri="{BB962C8B-B14F-4D97-AF65-F5344CB8AC3E}">
        <p14:creationId xmlns:p14="http://schemas.microsoft.com/office/powerpoint/2010/main" val="1138909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90E2-3342-0135-D2FC-2A23B68652A7}"/>
              </a:ext>
            </a:extLst>
          </p:cNvPr>
          <p:cNvSpPr>
            <a:spLocks noGrp="1"/>
          </p:cNvSpPr>
          <p:nvPr>
            <p:ph type="title"/>
          </p:nvPr>
        </p:nvSpPr>
        <p:spPr>
          <a:xfrm>
            <a:off x="146304" y="2606040"/>
            <a:ext cx="4206240" cy="3108960"/>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r>
              <a:rPr lang="en-US" sz="2600" dirty="0"/>
              <a:t>RMSE: 0.15893</a:t>
            </a:r>
            <a:br>
              <a:rPr lang="en-US" sz="2600" dirty="0"/>
            </a:br>
            <a:r>
              <a:rPr lang="en-US" sz="2600" dirty="0"/>
              <a:t>MAPE: 13.84344</a:t>
            </a:r>
            <a:br>
              <a:rPr lang="en-US" sz="2600" dirty="0"/>
            </a:br>
            <a:r>
              <a:rPr lang="en-US" sz="2600" dirty="0"/>
              <a:t>MAE: 0.11863</a:t>
            </a:r>
            <a:br>
              <a:rPr lang="en-US" sz="2600" dirty="0"/>
            </a:br>
            <a:r>
              <a:rPr lang="en-US" sz="2600" dirty="0"/>
              <a:t>Mean Sq: 0.02526</a:t>
            </a:r>
            <a:br>
              <a:rPr lang="en-US" sz="2600" dirty="0"/>
            </a:br>
            <a:r>
              <a:rPr lang="en-US" sz="2600" dirty="0"/>
              <a:t>R Sq: 0.838</a:t>
            </a:r>
            <a:br>
              <a:rPr lang="en-US" sz="2600" dirty="0"/>
            </a:br>
            <a:endParaRPr lang="en-US" sz="2600"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F185FB2-853D-335D-0E49-8D8DE17663A4}"/>
              </a:ext>
            </a:extLst>
          </p:cNvPr>
          <p:cNvSpPr txBox="1"/>
          <p:nvPr/>
        </p:nvSpPr>
        <p:spPr>
          <a:xfrm>
            <a:off x="1693926" y="942364"/>
            <a:ext cx="7349490" cy="584775"/>
          </a:xfrm>
          <a:prstGeom prst="rect">
            <a:avLst/>
          </a:prstGeom>
          <a:noFill/>
        </p:spPr>
        <p:txBody>
          <a:bodyPr wrap="square">
            <a:spAutoFit/>
          </a:bodyPr>
          <a:lstStyle/>
          <a:p>
            <a:pPr algn="ctr"/>
            <a:r>
              <a:rPr lang="en-US" sz="3200" kern="1200" dirty="0">
                <a:solidFill>
                  <a:srgbClr val="FFFFFF"/>
                </a:solidFill>
                <a:latin typeface="+mj-lt"/>
                <a:ea typeface="+mj-ea"/>
                <a:cs typeface="+mj-cs"/>
              </a:rPr>
              <a:t>Best Model: ARMA(2,2)</a:t>
            </a:r>
            <a:endParaRPr lang="en-US" sz="3200" dirty="0"/>
          </a:p>
        </p:txBody>
      </p:sp>
      <p:pic>
        <p:nvPicPr>
          <p:cNvPr id="5" name="Picture 4" descr="Graphical user interface&#10;&#10;Description automatically generated">
            <a:extLst>
              <a:ext uri="{FF2B5EF4-FFF2-40B4-BE49-F238E27FC236}">
                <a16:creationId xmlns:a16="http://schemas.microsoft.com/office/drawing/2014/main" id="{819FE779-C068-B22A-947C-42442760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280" y="2222662"/>
            <a:ext cx="7897774" cy="4185717"/>
          </a:xfrm>
          <a:prstGeom prst="rect">
            <a:avLst/>
          </a:prstGeom>
        </p:spPr>
      </p:pic>
    </p:spTree>
    <p:extLst>
      <p:ext uri="{BB962C8B-B14F-4D97-AF65-F5344CB8AC3E}">
        <p14:creationId xmlns:p14="http://schemas.microsoft.com/office/powerpoint/2010/main" val="343044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096A-6B67-F2FB-D7D4-F67CA0956EF9}"/>
              </a:ext>
            </a:extLst>
          </p:cNvPr>
          <p:cNvSpPr>
            <a:spLocks noGrp="1"/>
          </p:cNvSpPr>
          <p:nvPr>
            <p:ph type="title"/>
          </p:nvPr>
        </p:nvSpPr>
        <p:spPr>
          <a:xfrm>
            <a:off x="365761" y="2350008"/>
            <a:ext cx="2451398" cy="226904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Prediction Errors</a:t>
            </a:r>
          </a:p>
        </p:txBody>
      </p:sp>
      <p:pic>
        <p:nvPicPr>
          <p:cNvPr id="5" name="Content Placeholder 4" descr="Graphical user interface, chart&#10;&#10;Description automatically generated">
            <a:extLst>
              <a:ext uri="{FF2B5EF4-FFF2-40B4-BE49-F238E27FC236}">
                <a16:creationId xmlns:a16="http://schemas.microsoft.com/office/drawing/2014/main" id="{DF5F785B-8386-AD7F-D95D-DA2FFFA38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694" y="1270000"/>
            <a:ext cx="8887133" cy="4683760"/>
          </a:xfrm>
        </p:spPr>
      </p:pic>
    </p:spTree>
    <p:extLst>
      <p:ext uri="{BB962C8B-B14F-4D97-AF65-F5344CB8AC3E}">
        <p14:creationId xmlns:p14="http://schemas.microsoft.com/office/powerpoint/2010/main" val="2470782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DEEB-0671-34D8-4895-4F75DCD2CD2E}"/>
              </a:ext>
            </a:extLst>
          </p:cNvPr>
          <p:cNvSpPr>
            <a:spLocks noGrp="1"/>
          </p:cNvSpPr>
          <p:nvPr>
            <p:ph type="title"/>
          </p:nvPr>
        </p:nvSpPr>
        <p:spPr>
          <a:xfrm>
            <a:off x="532504" y="2264225"/>
            <a:ext cx="2632038" cy="236263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Parameter Estimates for AH</a:t>
            </a:r>
          </a:p>
        </p:txBody>
      </p:sp>
      <p:pic>
        <p:nvPicPr>
          <p:cNvPr id="5" name="Picture 4">
            <a:extLst>
              <a:ext uri="{FF2B5EF4-FFF2-40B4-BE49-F238E27FC236}">
                <a16:creationId xmlns:a16="http://schemas.microsoft.com/office/drawing/2014/main" id="{A3F55562-FCE9-A07A-F82F-8F0EE093D5CC}"/>
              </a:ext>
            </a:extLst>
          </p:cNvPr>
          <p:cNvPicPr>
            <a:picLocks noChangeAspect="1"/>
          </p:cNvPicPr>
          <p:nvPr/>
        </p:nvPicPr>
        <p:blipFill>
          <a:blip r:embed="rId2"/>
          <a:stretch>
            <a:fillRect/>
          </a:stretch>
        </p:blipFill>
        <p:spPr>
          <a:xfrm>
            <a:off x="3064365" y="2301313"/>
            <a:ext cx="8447314" cy="2548302"/>
          </a:xfrm>
          <a:prstGeom prst="rect">
            <a:avLst/>
          </a:prstGeom>
        </p:spPr>
      </p:pic>
    </p:spTree>
    <p:extLst>
      <p:ext uri="{BB962C8B-B14F-4D97-AF65-F5344CB8AC3E}">
        <p14:creationId xmlns:p14="http://schemas.microsoft.com/office/powerpoint/2010/main" val="211056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6241-52F3-A563-4629-6798613A58AD}"/>
              </a:ext>
            </a:extLst>
          </p:cNvPr>
          <p:cNvSpPr>
            <a:spLocks noGrp="1"/>
          </p:cNvSpPr>
          <p:nvPr>
            <p:ph type="title"/>
          </p:nvPr>
        </p:nvSpPr>
        <p:spPr>
          <a:xfrm>
            <a:off x="816214" y="738257"/>
            <a:ext cx="5074368" cy="879975"/>
          </a:xfrm>
        </p:spPr>
        <p:txBody>
          <a:bodyPr anchor="b">
            <a:normAutofit/>
          </a:bodyPr>
          <a:lstStyle/>
          <a:p>
            <a:r>
              <a:rPr lang="en-US" sz="4800" dirty="0"/>
              <a:t>Business Insights</a:t>
            </a:r>
          </a:p>
        </p:txBody>
      </p:sp>
      <p:sp>
        <p:nvSpPr>
          <p:cNvPr id="3" name="Content Placeholder 2">
            <a:extLst>
              <a:ext uri="{FF2B5EF4-FFF2-40B4-BE49-F238E27FC236}">
                <a16:creationId xmlns:a16="http://schemas.microsoft.com/office/drawing/2014/main" id="{70F2CF7E-CD92-B8AA-1A2A-B8ADACE2CB60}"/>
              </a:ext>
            </a:extLst>
          </p:cNvPr>
          <p:cNvSpPr>
            <a:spLocks noGrp="1"/>
          </p:cNvSpPr>
          <p:nvPr>
            <p:ph idx="1"/>
          </p:nvPr>
        </p:nvSpPr>
        <p:spPr>
          <a:xfrm>
            <a:off x="355600" y="2035082"/>
            <a:ext cx="11490960" cy="4822918"/>
          </a:xfrm>
        </p:spPr>
        <p:txBody>
          <a:bodyPr anchor="t">
            <a:normAutofit/>
          </a:bodyPr>
          <a:lstStyle/>
          <a:p>
            <a:pPr algn="just"/>
            <a:r>
              <a:rPr lang="en-US" sz="1800" dirty="0"/>
              <a:t> </a:t>
            </a:r>
            <a:r>
              <a:rPr lang="en-US" sz="1800" b="1" dirty="0"/>
              <a:t>Monitoring and Compliance: </a:t>
            </a:r>
            <a:r>
              <a:rPr lang="en-US" sz="1800" dirty="0"/>
              <a:t>Many companies, including those in the industrial, energy, and transportation sectors, release a massive amount of toxins into the environment. The injections make it harder for people and other species to survive. Monitoring air quality on a regular basis and assisting businesses in meeting regulatory criteria reduces the danger of air pollution in the environment.</a:t>
            </a:r>
          </a:p>
          <a:p>
            <a:pPr algn="just"/>
            <a:r>
              <a:rPr lang="en-US" sz="1800" dirty="0"/>
              <a:t> </a:t>
            </a:r>
            <a:r>
              <a:rPr lang="en-US" sz="1800" b="1" dirty="0"/>
              <a:t>Planning and Infrastructure development: </a:t>
            </a:r>
            <a:r>
              <a:rPr lang="en-US" sz="1800" dirty="0"/>
              <a:t>The municipal planning commission can utilize AQI data and data models to plan the city's future. This information can assist them in identifying cities with high AQI and preventing them from granting authorization to polluting companies, which can then be used to optimize location and enhance trade-offs and transportation.</a:t>
            </a:r>
          </a:p>
          <a:p>
            <a:pPr algn="just"/>
            <a:r>
              <a:rPr lang="en-US" sz="1800" dirty="0"/>
              <a:t> </a:t>
            </a:r>
            <a:r>
              <a:rPr lang="en-US" sz="1800" b="1" dirty="0"/>
              <a:t>Insurance and Risk Management: </a:t>
            </a:r>
            <a:r>
              <a:rPr lang="en-US" sz="1800" dirty="0"/>
              <a:t>AQI data may be used by insurance firms to analyze the hazards connected with air pollution and build risk management strategies. Insurers, for example, might use the data to assess the possible affects of air pollution on covered properties, predict the risks of health-related claims, and change their pricing and coverage appropriately.</a:t>
            </a:r>
          </a:p>
          <a:p>
            <a:pPr algn="just"/>
            <a:r>
              <a:rPr lang="en-US" sz="1800" dirty="0"/>
              <a:t> </a:t>
            </a:r>
            <a:r>
              <a:rPr lang="en-US" sz="1800" b="1" dirty="0"/>
              <a:t>Better Healthcare: </a:t>
            </a:r>
            <a:r>
              <a:rPr lang="en-US" sz="1800" dirty="0"/>
              <a:t>Companies in the healthcare and wellness industries may use AQI data to better understand the health effects of air pollution and develop initiatives to enhance public health. The healthcare industry should promote fitness and wellbeing and encourage individuals to practice yoga, which could help people overcome respiratory illnesses while maintain a healthy lifestyle.</a:t>
            </a:r>
          </a:p>
        </p:txBody>
      </p:sp>
    </p:spTree>
    <p:extLst>
      <p:ext uri="{BB962C8B-B14F-4D97-AF65-F5344CB8AC3E}">
        <p14:creationId xmlns:p14="http://schemas.microsoft.com/office/powerpoint/2010/main" val="58724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050" name="Picture 2" descr="Air Quality Alert, Oppressive Heat and Humidity Forecast For Darien |  Darien, CT Patch">
            <a:extLst>
              <a:ext uri="{FF2B5EF4-FFF2-40B4-BE49-F238E27FC236}">
                <a16:creationId xmlns:a16="http://schemas.microsoft.com/office/drawing/2014/main" id="{0EF2515D-D6C5-C624-E531-11EEB0E2AC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3391" r="9091"/>
          <a:stretch/>
        </p:blipFill>
        <p:spPr bwMode="auto">
          <a:xfrm>
            <a:off x="-3176" y="10"/>
            <a:ext cx="12192000" cy="6857991"/>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841B3DC9-E1EB-A754-5308-3A4D2E4EC0B3}"/>
              </a:ext>
            </a:extLst>
          </p:cNvPr>
          <p:cNvSpPr txBox="1"/>
          <p:nvPr/>
        </p:nvSpPr>
        <p:spPr>
          <a:xfrm>
            <a:off x="680322" y="4402667"/>
            <a:ext cx="8133478" cy="94024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4800">
                <a:latin typeface="+mj-lt"/>
                <a:ea typeface="+mj-ea"/>
                <a:cs typeface="+mj-cs"/>
              </a:rPr>
              <a:t>Thank you </a:t>
            </a:r>
          </a:p>
        </p:txBody>
      </p:sp>
      <p:sp>
        <p:nvSpPr>
          <p:cNvPr id="2067" name="Rectangle 206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9" name="Rectangle 206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79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1EC-3D4F-625E-2FCE-2CAD19C33279}"/>
              </a:ext>
            </a:extLst>
          </p:cNvPr>
          <p:cNvSpPr>
            <a:spLocks noGrp="1"/>
          </p:cNvSpPr>
          <p:nvPr>
            <p:ph type="title"/>
          </p:nvPr>
        </p:nvSpPr>
        <p:spPr/>
        <p:txBody>
          <a:bodyPr/>
          <a:lstStyle/>
          <a:p>
            <a:r>
              <a:rPr lang="en-US" dirty="0"/>
              <a:t>Literature</a:t>
            </a:r>
          </a:p>
        </p:txBody>
      </p:sp>
      <p:sp>
        <p:nvSpPr>
          <p:cNvPr id="4" name="TextBox 3">
            <a:extLst>
              <a:ext uri="{FF2B5EF4-FFF2-40B4-BE49-F238E27FC236}">
                <a16:creationId xmlns:a16="http://schemas.microsoft.com/office/drawing/2014/main" id="{AD179EE4-9B2F-CD48-C026-7F9BEFDFE514}"/>
              </a:ext>
            </a:extLst>
          </p:cNvPr>
          <p:cNvSpPr txBox="1"/>
          <p:nvPr/>
        </p:nvSpPr>
        <p:spPr>
          <a:xfrm>
            <a:off x="6096000" y="2538041"/>
            <a:ext cx="4328160" cy="3599316"/>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CA97A0ED-30FB-E354-BE46-E8D0C8E3F52A}"/>
              </a:ext>
            </a:extLst>
          </p:cNvPr>
          <p:cNvSpPr txBox="1"/>
          <p:nvPr/>
        </p:nvSpPr>
        <p:spPr>
          <a:xfrm>
            <a:off x="6248400" y="2635577"/>
            <a:ext cx="4943856" cy="2523768"/>
          </a:xfrm>
          <a:prstGeom prst="rect">
            <a:avLst/>
          </a:prstGeom>
          <a:noFill/>
        </p:spPr>
        <p:txBody>
          <a:bodyPr wrap="square" rtlCol="0">
            <a:spAutoFit/>
          </a:bodyPr>
          <a:lstStyle/>
          <a:p>
            <a:r>
              <a:rPr lang="en-US" sz="2600" dirty="0"/>
              <a:t>What we did: </a:t>
            </a:r>
          </a:p>
          <a:p>
            <a:pPr marL="342900" indent="-342900">
              <a:buFont typeface="Arial" panose="020B0604020202020204" pitchFamily="34" charset="0"/>
              <a:buChar char="•"/>
            </a:pPr>
            <a:r>
              <a:rPr lang="en-US" sz="2200" dirty="0"/>
              <a:t>We grouped by dates</a:t>
            </a:r>
          </a:p>
          <a:p>
            <a:pPr marL="342900" indent="-342900">
              <a:buFont typeface="Arial" panose="020B0604020202020204" pitchFamily="34" charset="0"/>
              <a:buChar char="•"/>
            </a:pPr>
            <a:r>
              <a:rPr lang="en-US" sz="2200" dirty="0"/>
              <a:t>We forecasted for temperature and Absolute humidity </a:t>
            </a:r>
          </a:p>
          <a:p>
            <a:pPr marL="342900" indent="-342900">
              <a:buFont typeface="Arial" panose="020B0604020202020204" pitchFamily="34" charset="0"/>
              <a:buChar char="•"/>
            </a:pPr>
            <a:r>
              <a:rPr lang="en-US" sz="2200" dirty="0"/>
              <a:t>We modeled with ARIMA </a:t>
            </a:r>
          </a:p>
          <a:p>
            <a:pPr marL="342900" indent="-342900">
              <a:buFont typeface="Arial" panose="020B0604020202020204" pitchFamily="34" charset="0"/>
              <a:buChar char="•"/>
            </a:pPr>
            <a:r>
              <a:rPr lang="en-US" sz="2200" dirty="0"/>
              <a:t>WE have considered only data from reference Analyzer units</a:t>
            </a:r>
          </a:p>
        </p:txBody>
      </p:sp>
      <p:sp>
        <p:nvSpPr>
          <p:cNvPr id="6" name="TextBox 5">
            <a:extLst>
              <a:ext uri="{FF2B5EF4-FFF2-40B4-BE49-F238E27FC236}">
                <a16:creationId xmlns:a16="http://schemas.microsoft.com/office/drawing/2014/main" id="{91E02D74-5A54-660A-A6E1-ABD645B98691}"/>
              </a:ext>
            </a:extLst>
          </p:cNvPr>
          <p:cNvSpPr txBox="1"/>
          <p:nvPr/>
        </p:nvSpPr>
        <p:spPr>
          <a:xfrm>
            <a:off x="680320" y="2690441"/>
            <a:ext cx="5062112" cy="2523768"/>
          </a:xfrm>
          <a:prstGeom prst="rect">
            <a:avLst/>
          </a:prstGeom>
          <a:noFill/>
        </p:spPr>
        <p:txBody>
          <a:bodyPr wrap="square" rtlCol="0">
            <a:spAutoFit/>
          </a:bodyPr>
          <a:lstStyle/>
          <a:p>
            <a:r>
              <a:rPr lang="en-US" sz="2600" dirty="0"/>
              <a:t>what </a:t>
            </a:r>
            <a:r>
              <a:rPr lang="en-US" sz="2600" dirty="0">
                <a:latin typeface="Abadi" panose="020B0604020104020204" pitchFamily="34" charset="0"/>
              </a:rPr>
              <a:t>they</a:t>
            </a:r>
            <a:r>
              <a:rPr lang="en-US" sz="2600" dirty="0"/>
              <a:t> did: </a:t>
            </a:r>
          </a:p>
          <a:p>
            <a:pPr marL="342900" indent="-342900">
              <a:buFont typeface="Arial" panose="020B0604020202020204" pitchFamily="34" charset="0"/>
              <a:buChar char="•"/>
            </a:pPr>
            <a:r>
              <a:rPr lang="en-US" sz="2200" dirty="0" err="1"/>
              <a:t>Didnt</a:t>
            </a:r>
            <a:r>
              <a:rPr lang="en-US" sz="2200" dirty="0"/>
              <a:t> group the dataset by Dates</a:t>
            </a:r>
          </a:p>
          <a:p>
            <a:pPr marL="342900" indent="-342900">
              <a:buFont typeface="Arial" panose="020B0604020202020204" pitchFamily="34" charset="0"/>
              <a:buChar char="•"/>
            </a:pPr>
            <a:r>
              <a:rPr lang="en-US" sz="2200" dirty="0"/>
              <a:t>They forecasted only temperature.</a:t>
            </a:r>
          </a:p>
          <a:p>
            <a:pPr marL="342900" indent="-342900">
              <a:buFont typeface="Arial" panose="020B0604020202020204" pitchFamily="34" charset="0"/>
              <a:buChar char="•"/>
            </a:pPr>
            <a:r>
              <a:rPr lang="en-US" sz="2200" dirty="0"/>
              <a:t>Built a Random forest model</a:t>
            </a:r>
          </a:p>
          <a:p>
            <a:pPr marL="342900" indent="-342900">
              <a:buFont typeface="Arial" panose="020B0604020202020204" pitchFamily="34" charset="0"/>
              <a:buChar char="•"/>
            </a:pPr>
            <a:r>
              <a:rPr lang="en-US" sz="2200" dirty="0"/>
              <a:t>They considered data from arbitrary units and reference analyzer unit</a:t>
            </a:r>
          </a:p>
        </p:txBody>
      </p:sp>
    </p:spTree>
    <p:extLst>
      <p:ext uri="{BB962C8B-B14F-4D97-AF65-F5344CB8AC3E}">
        <p14:creationId xmlns:p14="http://schemas.microsoft.com/office/powerpoint/2010/main" val="104068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1FB6-4EEC-3B7C-206E-9B2CEC479D43}"/>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a:t>Dataset Description</a:t>
            </a:r>
          </a:p>
        </p:txBody>
      </p:sp>
      <p:pic>
        <p:nvPicPr>
          <p:cNvPr id="8" name="Picture 2">
            <a:extLst>
              <a:ext uri="{FF2B5EF4-FFF2-40B4-BE49-F238E27FC236}">
                <a16:creationId xmlns:a16="http://schemas.microsoft.com/office/drawing/2014/main" id="{78C9EC24-70E8-EB40-2F78-4B4281D8D42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597" b="-1"/>
          <a:stretch/>
        </p:blipFill>
        <p:spPr bwMode="auto">
          <a:xfrm>
            <a:off x="4636008" y="10"/>
            <a:ext cx="7552815" cy="685631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9807AA-1C9F-373C-D7B2-BFD2106FB4F8}"/>
              </a:ext>
            </a:extLst>
          </p:cNvPr>
          <p:cNvSpPr txBox="1"/>
          <p:nvPr/>
        </p:nvSpPr>
        <p:spPr>
          <a:xfrm>
            <a:off x="680322" y="2336873"/>
            <a:ext cx="3581635" cy="3599316"/>
          </a:xfrm>
          <a:prstGeom prst="rect">
            <a:avLst/>
          </a:prstGeom>
        </p:spPr>
        <p:txBody>
          <a:bodyPr vert="horz" lIns="91440" tIns="45720" rIns="91440" bIns="45720" rtlCol="0">
            <a:noAutofit/>
          </a:bodyPr>
          <a:lstStyle/>
          <a:p>
            <a:pPr marL="285750" indent="-228600" algn="just" defTabSz="914400" fontAlgn="base">
              <a:lnSpc>
                <a:spcPct val="90000"/>
              </a:lnSpc>
              <a:spcBef>
                <a:spcPts val="0"/>
              </a:spcBef>
              <a:spcAft>
                <a:spcPts val="600"/>
              </a:spcAft>
              <a:buFont typeface="Arial" panose="020B0604020202020204" pitchFamily="34" charset="0"/>
              <a:buChar char="•"/>
            </a:pPr>
            <a:r>
              <a:rPr lang="en-US" sz="2000" b="0" i="0" u="none" strike="noStrike" dirty="0">
                <a:effectLst/>
              </a:rPr>
              <a:t>Source of Dataset</a:t>
            </a:r>
            <a:r>
              <a:rPr lang="en-US" sz="2000" dirty="0"/>
              <a:t>: </a:t>
            </a:r>
            <a:r>
              <a:rPr lang="en-US" sz="2000" b="0" i="0" u="none" strike="noStrike" dirty="0">
                <a:effectLst/>
                <a:hlinkClick r:id="rId3"/>
              </a:rPr>
              <a:t>Kaggle</a:t>
            </a:r>
            <a:r>
              <a:rPr lang="en-US" sz="2000" b="0" i="0" u="none" strike="noStrike" dirty="0">
                <a:effectLst/>
              </a:rPr>
              <a:t>.</a:t>
            </a:r>
          </a:p>
          <a:p>
            <a:pPr marL="57150" algn="just" defTabSz="914400" fontAlgn="base">
              <a:lnSpc>
                <a:spcPct val="90000"/>
              </a:lnSpc>
              <a:spcBef>
                <a:spcPts val="0"/>
              </a:spcBef>
              <a:spcAft>
                <a:spcPts val="600"/>
              </a:spcAft>
            </a:pPr>
            <a:endParaRPr lang="en-US" sz="2000" b="0" i="0" u="none" strike="noStrike" dirty="0">
              <a:effectLst/>
            </a:endParaRPr>
          </a:p>
          <a:p>
            <a:pPr marL="285750" indent="-228600" algn="just" defTabSz="914400" fontAlgn="base">
              <a:lnSpc>
                <a:spcPct val="90000"/>
              </a:lnSpc>
              <a:spcBef>
                <a:spcPts val="0"/>
              </a:spcBef>
              <a:spcAft>
                <a:spcPts val="600"/>
              </a:spcAft>
              <a:buFont typeface="Arial" panose="020B0604020202020204" pitchFamily="34" charset="0"/>
              <a:buChar char="•"/>
            </a:pPr>
            <a:r>
              <a:rPr lang="en-US" sz="2000" b="0" i="0" u="none" strike="noStrike" dirty="0">
                <a:effectLst/>
              </a:rPr>
              <a:t>Our datasets contain 9357 rows and 14 columns.</a:t>
            </a:r>
          </a:p>
          <a:p>
            <a:pPr marL="57150" algn="just" defTabSz="914400" fontAlgn="base">
              <a:lnSpc>
                <a:spcPct val="90000"/>
              </a:lnSpc>
              <a:spcBef>
                <a:spcPts val="0"/>
              </a:spcBef>
              <a:spcAft>
                <a:spcPts val="600"/>
              </a:spcAft>
            </a:pPr>
            <a:endParaRPr lang="en-US" sz="2000" b="0" i="0" u="none" strike="noStrike" dirty="0">
              <a:effectLst/>
            </a:endParaRPr>
          </a:p>
          <a:p>
            <a:pPr marL="285750" indent="-228600" algn="just" defTabSz="914400">
              <a:lnSpc>
                <a:spcPct val="90000"/>
              </a:lnSpc>
              <a:spcAft>
                <a:spcPts val="600"/>
              </a:spcAft>
              <a:buFont typeface="Arial" panose="020B0604020202020204" pitchFamily="34" charset="0"/>
              <a:buChar char="•"/>
            </a:pPr>
            <a:r>
              <a:rPr lang="en-US" sz="2000" dirty="0"/>
              <a:t>The columns include several pollutants of CO, PT08.S1 (tin oxide), NMHC (</a:t>
            </a:r>
            <a:r>
              <a:rPr lang="en-US" sz="2000" dirty="0" err="1"/>
              <a:t>Metain</a:t>
            </a:r>
            <a:r>
              <a:rPr lang="en-US" sz="2000" dirty="0"/>
              <a:t> Hydrocarbons), C6H6 (Benzene), PT08.S2 (</a:t>
            </a:r>
            <a:r>
              <a:rPr lang="en-US" sz="2000" dirty="0" err="1"/>
              <a:t>Titiania</a:t>
            </a:r>
            <a:r>
              <a:rPr lang="en-US" sz="2000" dirty="0"/>
              <a:t>), NOx, PT08.S3 (tungsten oxide), NO2, PT08.S4, PT08.S5</a:t>
            </a:r>
          </a:p>
          <a:p>
            <a:pPr algn="just" defTabSz="914400">
              <a:lnSpc>
                <a:spcPct val="90000"/>
              </a:lnSpc>
              <a:spcAft>
                <a:spcPts val="600"/>
              </a:spcAft>
            </a:pPr>
            <a:br>
              <a:rPr lang="en-US" sz="2000" b="0" dirty="0">
                <a:effectLst/>
              </a:rPr>
            </a:br>
            <a:endParaRPr lang="en-US" sz="2000" dirty="0"/>
          </a:p>
        </p:txBody>
      </p:sp>
    </p:spTree>
    <p:extLst>
      <p:ext uri="{BB962C8B-B14F-4D97-AF65-F5344CB8AC3E}">
        <p14:creationId xmlns:p14="http://schemas.microsoft.com/office/powerpoint/2010/main" val="127624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D3FCC64-C944-1F01-9548-4D1ACA9CBCC7}"/>
              </a:ext>
            </a:extLst>
          </p:cNvPr>
          <p:cNvGraphicFramePr>
            <a:graphicFrameLocks noGrp="1"/>
          </p:cNvGraphicFramePr>
          <p:nvPr>
            <p:extLst>
              <p:ext uri="{D42A27DB-BD31-4B8C-83A1-F6EECF244321}">
                <p14:modId xmlns:p14="http://schemas.microsoft.com/office/powerpoint/2010/main" val="323820295"/>
              </p:ext>
            </p:extLst>
          </p:nvPr>
        </p:nvGraphicFramePr>
        <p:xfrm>
          <a:off x="1068718" y="609600"/>
          <a:ext cx="10045374" cy="5604938"/>
        </p:xfrm>
        <a:graphic>
          <a:graphicData uri="http://schemas.openxmlformats.org/drawingml/2006/table">
            <a:tbl>
              <a:tblPr firstRow="1" firstCol="1">
                <a:tableStyleId>{5C22544A-7EE6-4342-B048-85BDC9FD1C3A}</a:tableStyleId>
              </a:tblPr>
              <a:tblGrid>
                <a:gridCol w="1954891">
                  <a:extLst>
                    <a:ext uri="{9D8B030D-6E8A-4147-A177-3AD203B41FA5}">
                      <a16:colId xmlns:a16="http://schemas.microsoft.com/office/drawing/2014/main" val="2561442907"/>
                    </a:ext>
                  </a:extLst>
                </a:gridCol>
                <a:gridCol w="8090483">
                  <a:extLst>
                    <a:ext uri="{9D8B030D-6E8A-4147-A177-3AD203B41FA5}">
                      <a16:colId xmlns:a16="http://schemas.microsoft.com/office/drawing/2014/main" val="2329240239"/>
                    </a:ext>
                  </a:extLst>
                </a:gridCol>
              </a:tblGrid>
              <a:tr h="335904">
                <a:tc>
                  <a:txBody>
                    <a:bodyPr/>
                    <a:lstStyle/>
                    <a:p>
                      <a:pPr marL="0" marR="0">
                        <a:lnSpc>
                          <a:spcPct val="107000"/>
                        </a:lnSpc>
                        <a:spcBef>
                          <a:spcPts val="0"/>
                        </a:spcBef>
                        <a:spcAft>
                          <a:spcPts val="0"/>
                        </a:spcAft>
                      </a:pPr>
                      <a:r>
                        <a:rPr lang="en-US" sz="1800" u="sng">
                          <a:effectLst/>
                        </a:rPr>
                        <a:t>Column Name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800" u="sng">
                          <a:effectLst/>
                        </a:rPr>
                        <a:t>Descriptions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14524369"/>
                  </a:ext>
                </a:extLst>
              </a:tr>
              <a:tr h="335904">
                <a:tc>
                  <a:txBody>
                    <a:bodyPr/>
                    <a:lstStyle/>
                    <a:p>
                      <a:pPr marL="0" marR="0">
                        <a:lnSpc>
                          <a:spcPct val="107000"/>
                        </a:lnSpc>
                        <a:spcBef>
                          <a:spcPts val="0"/>
                        </a:spcBef>
                        <a:spcAft>
                          <a:spcPts val="0"/>
                        </a:spcAft>
                      </a:pPr>
                      <a:r>
                        <a:rPr lang="en-US" sz="1800">
                          <a:effectLst/>
                        </a:rPr>
                        <a:t>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Date (DD/MM/YYYY)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1733689986"/>
                  </a:ext>
                </a:extLst>
              </a:tr>
              <a:tr h="335904">
                <a:tc>
                  <a:txBody>
                    <a:bodyPr/>
                    <a:lstStyle/>
                    <a:p>
                      <a:pPr marL="0" marR="0">
                        <a:lnSpc>
                          <a:spcPct val="107000"/>
                        </a:lnSpc>
                        <a:spcBef>
                          <a:spcPts val="0"/>
                        </a:spcBef>
                        <a:spcAft>
                          <a:spcPts val="0"/>
                        </a:spcAft>
                      </a:pPr>
                      <a:r>
                        <a:rPr lang="en-US" sz="1800">
                          <a:effectLst/>
                        </a:rPr>
                        <a:t>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Time (HH.MM.SS)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964193748"/>
                  </a:ext>
                </a:extLst>
              </a:tr>
              <a:tr h="335904">
                <a:tc>
                  <a:txBody>
                    <a:bodyPr/>
                    <a:lstStyle/>
                    <a:p>
                      <a:pPr marL="0" marR="0">
                        <a:lnSpc>
                          <a:spcPct val="107000"/>
                        </a:lnSpc>
                        <a:spcBef>
                          <a:spcPts val="0"/>
                        </a:spcBef>
                        <a:spcAft>
                          <a:spcPts val="0"/>
                        </a:spcAft>
                      </a:pPr>
                      <a:r>
                        <a:rPr lang="en-US" sz="1800">
                          <a:effectLst/>
                        </a:rPr>
                        <a:t>CO(GT)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True hourly averaged concentration CO in mg/m^3 (reference analyzer)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3228656854"/>
                  </a:ext>
                </a:extLst>
              </a:tr>
              <a:tr h="335904">
                <a:tc>
                  <a:txBody>
                    <a:bodyPr/>
                    <a:lstStyle/>
                    <a:p>
                      <a:pPr marL="0" marR="0">
                        <a:lnSpc>
                          <a:spcPct val="107000"/>
                        </a:lnSpc>
                        <a:spcBef>
                          <a:spcPts val="0"/>
                        </a:spcBef>
                        <a:spcAft>
                          <a:spcPts val="0"/>
                        </a:spcAft>
                      </a:pPr>
                      <a:r>
                        <a:rPr lang="en-US" sz="1800">
                          <a:effectLst/>
                        </a:rPr>
                        <a:t>PT08.S1(C0)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(tin oxide) hourly averaged sensor response (nominally CO targeted)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3435286372"/>
                  </a:ext>
                </a:extLst>
              </a:tr>
              <a:tr h="566378">
                <a:tc>
                  <a:txBody>
                    <a:bodyPr/>
                    <a:lstStyle/>
                    <a:p>
                      <a:pPr marL="0" marR="0">
                        <a:lnSpc>
                          <a:spcPct val="107000"/>
                        </a:lnSpc>
                        <a:spcBef>
                          <a:spcPts val="0"/>
                        </a:spcBef>
                        <a:spcAft>
                          <a:spcPts val="0"/>
                        </a:spcAft>
                      </a:pPr>
                      <a:r>
                        <a:rPr lang="en-US" sz="1800">
                          <a:effectLst/>
                        </a:rPr>
                        <a:t>NMHC(GT)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True hourly averaged overall Non Metanic HydroCarbons concentration in microg/m^3 (reference analyzer)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10363618"/>
                  </a:ext>
                </a:extLst>
              </a:tr>
              <a:tr h="335904">
                <a:tc>
                  <a:txBody>
                    <a:bodyPr/>
                    <a:lstStyle/>
                    <a:p>
                      <a:pPr marL="0" marR="0">
                        <a:lnSpc>
                          <a:spcPct val="107000"/>
                        </a:lnSpc>
                        <a:spcBef>
                          <a:spcPts val="0"/>
                        </a:spcBef>
                        <a:spcAft>
                          <a:spcPts val="0"/>
                        </a:spcAft>
                      </a:pPr>
                      <a:r>
                        <a:rPr lang="en-US" sz="1800">
                          <a:effectLst/>
                        </a:rPr>
                        <a:t>C6H6(GT)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True hourly averaged Benzene concentration in microg/m^3 (reference analyzer)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722454051"/>
                  </a:ext>
                </a:extLst>
              </a:tr>
              <a:tr h="335904">
                <a:tc>
                  <a:txBody>
                    <a:bodyPr/>
                    <a:lstStyle/>
                    <a:p>
                      <a:pPr marL="0" marR="0">
                        <a:lnSpc>
                          <a:spcPct val="107000"/>
                        </a:lnSpc>
                        <a:spcBef>
                          <a:spcPts val="0"/>
                        </a:spcBef>
                        <a:spcAft>
                          <a:spcPts val="0"/>
                        </a:spcAft>
                      </a:pPr>
                      <a:r>
                        <a:rPr lang="en-US" sz="1800">
                          <a:effectLst/>
                        </a:rPr>
                        <a:t>PT08.S2(NMHC)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(titania) hourly averaged sensor response (nominally NMHC targeted)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99979254"/>
                  </a:ext>
                </a:extLst>
              </a:tr>
              <a:tr h="335904">
                <a:tc>
                  <a:txBody>
                    <a:bodyPr/>
                    <a:lstStyle/>
                    <a:p>
                      <a:pPr marL="0" marR="0">
                        <a:lnSpc>
                          <a:spcPct val="107000"/>
                        </a:lnSpc>
                        <a:spcBef>
                          <a:spcPts val="0"/>
                        </a:spcBef>
                        <a:spcAft>
                          <a:spcPts val="0"/>
                        </a:spcAft>
                      </a:pPr>
                      <a:r>
                        <a:rPr lang="en-US" sz="1800">
                          <a:effectLst/>
                        </a:rPr>
                        <a:t>NOx(GT)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True hourly averaged NOx concentration in ppb (reference analyzer)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527240937"/>
                  </a:ext>
                </a:extLst>
              </a:tr>
              <a:tr h="335904">
                <a:tc>
                  <a:txBody>
                    <a:bodyPr/>
                    <a:lstStyle/>
                    <a:p>
                      <a:pPr marL="0" marR="0">
                        <a:lnSpc>
                          <a:spcPct val="107000"/>
                        </a:lnSpc>
                        <a:spcBef>
                          <a:spcPts val="0"/>
                        </a:spcBef>
                        <a:spcAft>
                          <a:spcPts val="0"/>
                        </a:spcAft>
                      </a:pPr>
                      <a:r>
                        <a:rPr lang="en-US" sz="1800">
                          <a:effectLst/>
                        </a:rPr>
                        <a:t>PT08.S3(N0x)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(tungsten oxide) hourly averaged sensor response (nominally NOx targeted)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1138984402"/>
                  </a:ext>
                </a:extLst>
              </a:tr>
              <a:tr h="335904">
                <a:tc>
                  <a:txBody>
                    <a:bodyPr/>
                    <a:lstStyle/>
                    <a:p>
                      <a:pPr marL="0" marR="0">
                        <a:lnSpc>
                          <a:spcPct val="107000"/>
                        </a:lnSpc>
                        <a:spcBef>
                          <a:spcPts val="0"/>
                        </a:spcBef>
                        <a:spcAft>
                          <a:spcPts val="0"/>
                        </a:spcAft>
                      </a:pPr>
                      <a:r>
                        <a:rPr lang="en-US" sz="1800">
                          <a:effectLst/>
                        </a:rPr>
                        <a:t>NO2(GT)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True hourly averaged NO2 concentration in microg/m^3 (reference analyzer)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821030833"/>
                  </a:ext>
                </a:extLst>
              </a:tr>
              <a:tr h="335904">
                <a:tc>
                  <a:txBody>
                    <a:bodyPr/>
                    <a:lstStyle/>
                    <a:p>
                      <a:pPr marL="0" marR="0">
                        <a:lnSpc>
                          <a:spcPct val="107000"/>
                        </a:lnSpc>
                        <a:spcBef>
                          <a:spcPts val="0"/>
                        </a:spcBef>
                        <a:spcAft>
                          <a:spcPts val="0"/>
                        </a:spcAft>
                      </a:pPr>
                      <a:r>
                        <a:rPr lang="en-US" sz="1800">
                          <a:effectLst/>
                        </a:rPr>
                        <a:t>PT08.S4(NO2)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(tungsten oxide) hourly averaged sensor response (nominally NO2 targeted)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365894455"/>
                  </a:ext>
                </a:extLst>
              </a:tr>
              <a:tr h="335904">
                <a:tc>
                  <a:txBody>
                    <a:bodyPr/>
                    <a:lstStyle/>
                    <a:p>
                      <a:pPr marL="0" marR="0">
                        <a:lnSpc>
                          <a:spcPct val="107000"/>
                        </a:lnSpc>
                        <a:spcBef>
                          <a:spcPts val="0"/>
                        </a:spcBef>
                        <a:spcAft>
                          <a:spcPts val="0"/>
                        </a:spcAft>
                      </a:pPr>
                      <a:r>
                        <a:rPr lang="en-US" sz="1800">
                          <a:effectLst/>
                        </a:rPr>
                        <a:t>PT08.S5(NO2)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(indium oxide) hourly averaged sensor response (nominally O3 targeted)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720728629"/>
                  </a:ext>
                </a:extLst>
              </a:tr>
              <a:tr h="335904">
                <a:tc>
                  <a:txBody>
                    <a:bodyPr/>
                    <a:lstStyle/>
                    <a:p>
                      <a:pPr marL="0" marR="0">
                        <a:lnSpc>
                          <a:spcPct val="107000"/>
                        </a:lnSpc>
                        <a:spcBef>
                          <a:spcPts val="0"/>
                        </a:spcBef>
                        <a:spcAft>
                          <a:spcPts val="0"/>
                        </a:spcAft>
                      </a:pPr>
                      <a:r>
                        <a:rPr lang="en-US" sz="1800">
                          <a:effectLst/>
                        </a:rPr>
                        <a:t>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Temperature in Â°C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1335616108"/>
                  </a:ext>
                </a:extLst>
              </a:tr>
              <a:tr h="335904">
                <a:tc>
                  <a:txBody>
                    <a:bodyPr/>
                    <a:lstStyle/>
                    <a:p>
                      <a:pPr marL="0" marR="0">
                        <a:lnSpc>
                          <a:spcPct val="107000"/>
                        </a:lnSpc>
                        <a:spcBef>
                          <a:spcPts val="0"/>
                        </a:spcBef>
                        <a:spcAft>
                          <a:spcPts val="0"/>
                        </a:spcAft>
                      </a:pPr>
                      <a:r>
                        <a:rPr lang="en-US" sz="1800">
                          <a:effectLst/>
                        </a:rPr>
                        <a:t>RH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a:effectLst/>
                        </a:rPr>
                        <a:t>Relative Humidity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1560853734"/>
                  </a:ext>
                </a:extLst>
              </a:tr>
              <a:tr h="335904">
                <a:tc>
                  <a:txBody>
                    <a:bodyPr/>
                    <a:lstStyle/>
                    <a:p>
                      <a:pPr marL="0" marR="0">
                        <a:lnSpc>
                          <a:spcPct val="107000"/>
                        </a:lnSpc>
                        <a:spcBef>
                          <a:spcPts val="0"/>
                        </a:spcBef>
                        <a:spcAft>
                          <a:spcPts val="0"/>
                        </a:spcAft>
                      </a:pPr>
                      <a:r>
                        <a:rPr lang="en-US" sz="1800">
                          <a:effectLst/>
                        </a:rPr>
                        <a:t>AH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tc>
                  <a:txBody>
                    <a:bodyPr/>
                    <a:lstStyle/>
                    <a:p>
                      <a:pPr marL="0" marR="0">
                        <a:lnSpc>
                          <a:spcPct val="107000"/>
                        </a:lnSpc>
                        <a:spcBef>
                          <a:spcPts val="0"/>
                        </a:spcBef>
                        <a:spcAft>
                          <a:spcPts val="0"/>
                        </a:spcAft>
                      </a:pPr>
                      <a:r>
                        <a:rPr lang="en-US" sz="1600" dirty="0">
                          <a:effectLst/>
                        </a:rPr>
                        <a:t>Absolute Humidity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7669" marR="67669" marT="0" marB="0"/>
                </a:tc>
                <a:extLst>
                  <a:ext uri="{0D108BD9-81ED-4DB2-BD59-A6C34878D82A}">
                    <a16:rowId xmlns:a16="http://schemas.microsoft.com/office/drawing/2014/main" val="2964420938"/>
                  </a:ext>
                </a:extLst>
              </a:tr>
            </a:tbl>
          </a:graphicData>
        </a:graphic>
      </p:graphicFrame>
    </p:spTree>
    <p:extLst>
      <p:ext uri="{BB962C8B-B14F-4D97-AF65-F5344CB8AC3E}">
        <p14:creationId xmlns:p14="http://schemas.microsoft.com/office/powerpoint/2010/main" val="84772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1D12-A5BF-5DE8-3F31-6AD311BEEE0E}"/>
              </a:ext>
            </a:extLst>
          </p:cNvPr>
          <p:cNvSpPr>
            <a:spLocks noGrp="1"/>
          </p:cNvSpPr>
          <p:nvPr>
            <p:ph type="title"/>
          </p:nvPr>
        </p:nvSpPr>
        <p:spPr/>
        <p:txBody>
          <a:bodyPr/>
          <a:lstStyle/>
          <a:p>
            <a:r>
              <a:rPr lang="en-US" dirty="0"/>
              <a:t>Dataset Summary </a:t>
            </a:r>
          </a:p>
        </p:txBody>
      </p:sp>
      <p:sp>
        <p:nvSpPr>
          <p:cNvPr id="6" name="AutoShape 2">
            <a:extLst>
              <a:ext uri="{FF2B5EF4-FFF2-40B4-BE49-F238E27FC236}">
                <a16:creationId xmlns:a16="http://schemas.microsoft.com/office/drawing/2014/main" id="{C50DB76E-8458-1215-3F88-7B9B4F703C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956C58BC-344C-5109-7835-7D58AF9E3A20}"/>
              </a:ext>
            </a:extLst>
          </p:cNvPr>
          <p:cNvPicPr>
            <a:picLocks noChangeAspect="1"/>
          </p:cNvPicPr>
          <p:nvPr/>
        </p:nvPicPr>
        <p:blipFill>
          <a:blip r:embed="rId3"/>
          <a:stretch>
            <a:fillRect/>
          </a:stretch>
        </p:blipFill>
        <p:spPr>
          <a:xfrm>
            <a:off x="1703044" y="2053796"/>
            <a:ext cx="7896225" cy="4381500"/>
          </a:xfrm>
          <a:prstGeom prst="rect">
            <a:avLst/>
          </a:prstGeom>
        </p:spPr>
      </p:pic>
    </p:spTree>
    <p:extLst>
      <p:ext uri="{BB962C8B-B14F-4D97-AF65-F5344CB8AC3E}">
        <p14:creationId xmlns:p14="http://schemas.microsoft.com/office/powerpoint/2010/main" val="59978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9AD5-44EC-7FBA-2078-87D74C5DC51D}"/>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5400"/>
              <a:t>Data Cleaning</a:t>
            </a:r>
          </a:p>
        </p:txBody>
      </p:sp>
      <p:pic>
        <p:nvPicPr>
          <p:cNvPr id="4098" name="Picture 2" descr="Data cleaning in flat outline icon, editable vector 6094871 Vector Art at  Vecteezy">
            <a:extLst>
              <a:ext uri="{FF2B5EF4-FFF2-40B4-BE49-F238E27FC236}">
                <a16:creationId xmlns:a16="http://schemas.microsoft.com/office/drawing/2014/main" id="{21368B58-AD76-F0BA-5683-3733364AC7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6079" y="1024255"/>
            <a:ext cx="4809490" cy="480949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0BE22612-4EFC-1A4C-2DE5-BFC43C94D120}"/>
              </a:ext>
            </a:extLst>
          </p:cNvPr>
          <p:cNvPicPr>
            <a:picLocks noChangeAspect="1"/>
          </p:cNvPicPr>
          <p:nvPr/>
        </p:nvPicPr>
        <p:blipFill>
          <a:blip r:embed="rId2"/>
          <a:stretch>
            <a:fillRect/>
          </a:stretch>
        </p:blipFill>
        <p:spPr>
          <a:xfrm>
            <a:off x="5771274" y="2559533"/>
            <a:ext cx="6305429" cy="2616751"/>
          </a:xfrm>
          <a:prstGeom prst="rect">
            <a:avLst/>
          </a:prstGeom>
        </p:spPr>
      </p:pic>
      <p:pic>
        <p:nvPicPr>
          <p:cNvPr id="5" name="Picture 4" descr="Table&#10;&#10;Description automatically generated">
            <a:extLst>
              <a:ext uri="{FF2B5EF4-FFF2-40B4-BE49-F238E27FC236}">
                <a16:creationId xmlns:a16="http://schemas.microsoft.com/office/drawing/2014/main" id="{96946885-E1BC-95C0-C1B8-3FA14BA3A450}"/>
              </a:ext>
            </a:extLst>
          </p:cNvPr>
          <p:cNvPicPr>
            <a:picLocks noChangeAspect="1"/>
          </p:cNvPicPr>
          <p:nvPr/>
        </p:nvPicPr>
        <p:blipFill>
          <a:blip r:embed="rId3"/>
          <a:stretch>
            <a:fillRect/>
          </a:stretch>
        </p:blipFill>
        <p:spPr>
          <a:xfrm>
            <a:off x="1042810" y="356022"/>
            <a:ext cx="4006710" cy="2995016"/>
          </a:xfrm>
          <a:prstGeom prst="rect">
            <a:avLst/>
          </a:prstGeom>
        </p:spPr>
      </p:pic>
      <p:pic>
        <p:nvPicPr>
          <p:cNvPr id="8" name="Picture 7" descr="Table&#10;&#10;Description automatically generated">
            <a:extLst>
              <a:ext uri="{FF2B5EF4-FFF2-40B4-BE49-F238E27FC236}">
                <a16:creationId xmlns:a16="http://schemas.microsoft.com/office/drawing/2014/main" id="{313D2F11-57A7-7F82-E13B-7303A071E091}"/>
              </a:ext>
            </a:extLst>
          </p:cNvPr>
          <p:cNvPicPr>
            <a:picLocks noChangeAspect="1"/>
          </p:cNvPicPr>
          <p:nvPr/>
        </p:nvPicPr>
        <p:blipFill>
          <a:blip r:embed="rId4"/>
          <a:stretch>
            <a:fillRect/>
          </a:stretch>
        </p:blipFill>
        <p:spPr>
          <a:xfrm>
            <a:off x="1602805" y="4529094"/>
            <a:ext cx="3106570" cy="2205665"/>
          </a:xfrm>
          <a:prstGeom prst="rect">
            <a:avLst/>
          </a:prstGeom>
        </p:spPr>
      </p:pic>
      <p:sp>
        <p:nvSpPr>
          <p:cNvPr id="9" name="TextBox 8">
            <a:extLst>
              <a:ext uri="{FF2B5EF4-FFF2-40B4-BE49-F238E27FC236}">
                <a16:creationId xmlns:a16="http://schemas.microsoft.com/office/drawing/2014/main" id="{6B2CA6CF-5EA9-A5EC-2EB9-C9FFFD6A5014}"/>
              </a:ext>
            </a:extLst>
          </p:cNvPr>
          <p:cNvSpPr txBox="1"/>
          <p:nvPr/>
        </p:nvSpPr>
        <p:spPr>
          <a:xfrm>
            <a:off x="6585320" y="2030984"/>
            <a:ext cx="4140822" cy="369332"/>
          </a:xfrm>
          <a:prstGeom prst="rect">
            <a:avLst/>
          </a:prstGeom>
          <a:noFill/>
        </p:spPr>
        <p:txBody>
          <a:bodyPr wrap="square" rtlCol="0">
            <a:spAutoFit/>
          </a:bodyPr>
          <a:lstStyle/>
          <a:p>
            <a:r>
              <a:rPr lang="en-US" b="1" dirty="0"/>
              <a:t>Column Elimination</a:t>
            </a:r>
          </a:p>
        </p:txBody>
      </p:sp>
    </p:spTree>
    <p:extLst>
      <p:ext uri="{BB962C8B-B14F-4D97-AF65-F5344CB8AC3E}">
        <p14:creationId xmlns:p14="http://schemas.microsoft.com/office/powerpoint/2010/main" val="10176105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TotalTime>
  <Words>1083</Words>
  <Application>Microsoft Office PowerPoint</Application>
  <PresentationFormat>Widescreen</PresentationFormat>
  <Paragraphs>110</Paragraphs>
  <Slides>37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Abadi</vt:lpstr>
      <vt:lpstr>Arial</vt:lpstr>
      <vt:lpstr>Calibri</vt:lpstr>
      <vt:lpstr>Roboto Mono</vt:lpstr>
      <vt:lpstr>Söhne</vt:lpstr>
      <vt:lpstr>Trebuchet MS</vt:lpstr>
      <vt:lpstr>Berlin</vt:lpstr>
      <vt:lpstr>Temperature &amp; Air Humidity Forecasting </vt:lpstr>
      <vt:lpstr> Introduction</vt:lpstr>
      <vt:lpstr>Problem Statement</vt:lpstr>
      <vt:lpstr>Literature</vt:lpstr>
      <vt:lpstr>Dataset Description</vt:lpstr>
      <vt:lpstr>PowerPoint Presentation</vt:lpstr>
      <vt:lpstr>Dataset Summary </vt:lpstr>
      <vt:lpstr>Data Cleaning</vt:lpstr>
      <vt:lpstr>PowerPoint Presentation</vt:lpstr>
      <vt:lpstr>PowerPoint Presentation</vt:lpstr>
      <vt:lpstr>PowerPoint Presentation</vt:lpstr>
      <vt:lpstr>PowerPoint Presentation</vt:lpstr>
      <vt:lpstr>PowerPoint Presentation</vt:lpstr>
      <vt:lpstr>PowerPoint Presentation</vt:lpstr>
      <vt:lpstr>Data Exploration</vt:lpstr>
      <vt:lpstr>Trend Cycle of AvgT</vt:lpstr>
      <vt:lpstr>Trend Cycle for AH</vt:lpstr>
      <vt:lpstr>Trend Cycle for NO2 GT</vt:lpstr>
      <vt:lpstr>Trend Cycle for NOxGT</vt:lpstr>
      <vt:lpstr>Trend Cycle for CO_GT</vt:lpstr>
      <vt:lpstr>Modeling</vt:lpstr>
      <vt:lpstr>Modeling ARIMA for T</vt:lpstr>
      <vt:lpstr>Stationary Check Before Modeling</vt:lpstr>
      <vt:lpstr>Stationary Checks After Modeling</vt:lpstr>
      <vt:lpstr>Model Prediction for T</vt:lpstr>
      <vt:lpstr>RMSE: 1.36335 MAPE: 8.06124 MAE: 1.15248 Mean Sq: 1.85872 R Sq: 0.826 </vt:lpstr>
      <vt:lpstr>Prediction Errors</vt:lpstr>
      <vt:lpstr>Parameter Estimates for T</vt:lpstr>
      <vt:lpstr>Modeling ARIMA for AH</vt:lpstr>
      <vt:lpstr>Stationary Check Before</vt:lpstr>
      <vt:lpstr>Stationary Check After</vt:lpstr>
      <vt:lpstr>Model Prediction for AH</vt:lpstr>
      <vt:lpstr>RMSE: 0.15893 MAPE: 13.84344 MAE: 0.11863 Mean Sq: 0.02526 R Sq: 0.838 </vt:lpstr>
      <vt:lpstr>Prediction Errors</vt:lpstr>
      <vt:lpstr>Parameter Estimates for AH</vt:lpstr>
      <vt:lpstr>Business 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dc:title>
  <dc:creator>Bollepalli Radha</dc:creator>
  <cp:lastModifiedBy>Thanusha Jagadisha</cp:lastModifiedBy>
  <cp:revision>12</cp:revision>
  <dcterms:created xsi:type="dcterms:W3CDTF">2023-04-20T13:43:47Z</dcterms:created>
  <dcterms:modified xsi:type="dcterms:W3CDTF">2024-07-24T20:05:35Z</dcterms:modified>
</cp:coreProperties>
</file>